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336" r:id="rId3"/>
    <p:sldId id="261" r:id="rId4"/>
    <p:sldId id="337" r:id="rId5"/>
    <p:sldId id="338" r:id="rId6"/>
    <p:sldId id="339" r:id="rId7"/>
    <p:sldId id="340" r:id="rId8"/>
    <p:sldId id="341" r:id="rId9"/>
    <p:sldId id="342" r:id="rId10"/>
    <p:sldId id="344" r:id="rId11"/>
    <p:sldId id="343" r:id="rId12"/>
    <p:sldId id="345" r:id="rId13"/>
    <p:sldId id="346" r:id="rId14"/>
    <p:sldId id="347" r:id="rId15"/>
    <p:sldId id="348" r:id="rId16"/>
    <p:sldId id="349" r:id="rId17"/>
    <p:sldId id="351" r:id="rId18"/>
    <p:sldId id="352" r:id="rId19"/>
    <p:sldId id="353" r:id="rId2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bayed Elsayed" initials="OE" lastIdx="2" clrIdx="0">
    <p:extLst>
      <p:ext uri="{19B8F6BF-5375-455C-9EA6-DF929625EA0E}">
        <p15:presenceInfo xmlns:p15="http://schemas.microsoft.com/office/powerpoint/2012/main" userId="5786a73a160490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BC7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7" autoAdjust="0"/>
  </p:normalViewPr>
  <p:slideViewPr>
    <p:cSldViewPr>
      <p:cViewPr varScale="1">
        <p:scale>
          <a:sx n="86" d="100"/>
          <a:sy n="86" d="100"/>
        </p:scale>
        <p:origin x="1382" y="24"/>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30F4BB1-C1E9-4492-88FE-CD60B13E9610}" type="datetimeFigureOut">
              <a:rPr lang="en-US" smtClean="0"/>
              <a:pPr/>
              <a:t>12/11/2020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099A6B77-2AD7-4410-8C76-625EEBD96D1C}" type="slidenum">
              <a:rPr lang="en-US" smtClean="0"/>
              <a:pPr/>
              <a:t>‹#›</a:t>
            </a:fld>
            <a:endParaRPr lang="en-US"/>
          </a:p>
        </p:txBody>
      </p:sp>
    </p:spTree>
    <p:extLst>
      <p:ext uri="{BB962C8B-B14F-4D97-AF65-F5344CB8AC3E}">
        <p14:creationId xmlns:p14="http://schemas.microsoft.com/office/powerpoint/2010/main" val="3349240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1"/>
            <a:ext cx="7772400" cy="2609850"/>
          </a:xfrm>
          <a:solidFill>
            <a:srgbClr val="ABC7D5"/>
          </a:solidFill>
          <a:ln>
            <a:noFill/>
          </a:ln>
        </p:spPr>
        <p:style>
          <a:lnRef idx="1">
            <a:schemeClr val="accent6"/>
          </a:lnRef>
          <a:fillRef idx="2">
            <a:schemeClr val="accent6"/>
          </a:fillRef>
          <a:effectRef idx="1">
            <a:schemeClr val="accent6"/>
          </a:effectRef>
          <a:fontRef idx="none"/>
        </p:style>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12/11/2020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12/11/2020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ABC7D5"/>
          </a:solidFill>
          <a:ln>
            <a:noFill/>
          </a:ln>
        </p:spPr>
        <p:style>
          <a:lnRef idx="1">
            <a:schemeClr val="accent6"/>
          </a:lnRef>
          <a:fillRef idx="2">
            <a:schemeClr val="accent6"/>
          </a:fillRef>
          <a:effectRef idx="1">
            <a:schemeClr val="accent6"/>
          </a:effectRef>
          <a:fontRef idx="none"/>
        </p:style>
        <p:txBody>
          <a:bodyPr lIns="0" rIns="0">
            <a:normAutofit/>
          </a:bodyPr>
          <a:lstStyle>
            <a:lvl1pPr>
              <a:defRPr sz="5400" b="1" i="0"/>
            </a:lvl1pPr>
          </a:lstStyle>
          <a:p>
            <a:r>
              <a:rPr lang="en-US" dirty="0"/>
              <a:t>Click to edit Master title style</a:t>
            </a:r>
          </a:p>
        </p:txBody>
      </p:sp>
      <p:sp>
        <p:nvSpPr>
          <p:cNvPr id="3" name="Content Placeholder 2"/>
          <p:cNvSpPr>
            <a:spLocks noGrp="1"/>
          </p:cNvSpPr>
          <p:nvPr>
            <p:ph idx="1"/>
          </p:nvPr>
        </p:nvSpPr>
        <p:spPr>
          <a:xfrm>
            <a:off x="0" y="1600200"/>
            <a:ext cx="9144000" cy="5257800"/>
          </a:xfrm>
        </p:spPr>
        <p:txBody>
          <a:bodyPr/>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12/11/2020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12/11/2020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12/11/2020</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ABC7D5"/>
          </a:solidFill>
          <a:ln>
            <a:noFill/>
          </a:ln>
        </p:spPr>
        <p:style>
          <a:lnRef idx="1">
            <a:schemeClr val="accent6"/>
          </a:lnRef>
          <a:fillRef idx="2">
            <a:schemeClr val="accent6"/>
          </a:fillRef>
          <a:effectRef idx="1">
            <a:schemeClr val="accent6"/>
          </a:effectRef>
          <a:fontRef idx="none"/>
        </p:style>
        <p:txBody>
          <a:bodyPr lIns="0" rIns="0">
            <a:normAutofit/>
          </a:bodyPr>
          <a:lstStyle>
            <a:lvl1pPr>
              <a:defRPr sz="5400" b="1"/>
            </a:lvl1p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12/11/2020</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12/11/2020</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12/11/2020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ADA80F7-1585-486C-BB47-4ACE0A4E390F}" type="datetimeFigureOut">
              <a:rPr lang="en-US" smtClean="0"/>
              <a:pPr/>
              <a:t>12/11/2020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42131C-92CB-4AD3-9A57-8953AD0E779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417638"/>
          </a:xfrm>
          <a:prstGeom prst="rect">
            <a:avLst/>
          </a:prstGeom>
          <a:solidFill>
            <a:srgbClr val="ABC7D5"/>
          </a:solidFill>
          <a:ln>
            <a:noFill/>
          </a:ln>
        </p:spPr>
        <p:style>
          <a:lnRef idx="1">
            <a:schemeClr val="dk1"/>
          </a:lnRef>
          <a:fillRef idx="2">
            <a:schemeClr val="dk1"/>
          </a:fillRef>
          <a:effectRef idx="1">
            <a:schemeClr val="dk1"/>
          </a:effectRef>
          <a:fontRef idx="none"/>
        </p:style>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0" y="1600200"/>
            <a:ext cx="9144000" cy="5257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Isosceles Triangle 6"/>
          <p:cNvSpPr/>
          <p:nvPr userDrawn="1"/>
        </p:nvSpPr>
        <p:spPr>
          <a:xfrm>
            <a:off x="8686800" y="6408256"/>
            <a:ext cx="457200" cy="457434"/>
          </a:xfrm>
          <a:prstGeom prst="triangle">
            <a:avLst>
              <a:gd name="adj" fmla="val 100000"/>
            </a:avLst>
          </a:prstGeom>
          <a:solidFill>
            <a:srgbClr val="ABC7D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8" name="Slide Number Placeholder 5"/>
          <p:cNvSpPr txBox="1">
            <a:spLocks/>
          </p:cNvSpPr>
          <p:nvPr/>
        </p:nvSpPr>
        <p:spPr>
          <a:xfrm>
            <a:off x="8610599" y="6500565"/>
            <a:ext cx="532701"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0E1E83E-5F90-4EA1-8357-B993F480F51D}" type="slidenum">
              <a:rPr lang="en-US" sz="1400" smtClean="0"/>
              <a:pPr algn="r"/>
              <a:t>‹#›</a:t>
            </a:fld>
            <a:endParaRPr lang="en-US" sz="14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normAutofit fontScale="90000"/>
          </a:bodyPr>
          <a:lstStyle/>
          <a:p>
            <a:r>
              <a:rPr lang="en-GB" sz="6600" dirty="0"/>
              <a:t>ECE 3740 Systems Engineering Principles Project 5</a:t>
            </a:r>
            <a:endParaRPr lang="en-US" sz="6600" dirty="0"/>
          </a:p>
        </p:txBody>
      </p:sp>
      <p:sp>
        <p:nvSpPr>
          <p:cNvPr id="3" name="Subtitle 2"/>
          <p:cNvSpPr>
            <a:spLocks noGrp="1"/>
          </p:cNvSpPr>
          <p:nvPr>
            <p:ph type="subTitle" idx="1"/>
          </p:nvPr>
        </p:nvSpPr>
        <p:spPr>
          <a:xfrm>
            <a:off x="1371600" y="3886200"/>
            <a:ext cx="6400800" cy="1219200"/>
          </a:xfrm>
        </p:spPr>
        <p:txBody>
          <a:bodyPr/>
          <a:lstStyle/>
          <a:p>
            <a:r>
              <a:rPr lang="en-US" b="1" dirty="0">
                <a:latin typeface="Calibri" panose="020F0502020204030204" pitchFamily="34" charset="0"/>
              </a:rPr>
              <a:t>Mohammad </a:t>
            </a:r>
            <a:r>
              <a:rPr lang="en-US" b="1" dirty="0" err="1">
                <a:latin typeface="Calibri" panose="020F0502020204030204" pitchFamily="34" charset="0"/>
              </a:rPr>
              <a:t>Elsayyed</a:t>
            </a:r>
            <a:endParaRPr lang="en-US" b="1" dirty="0">
              <a:latin typeface="Calibri" panose="020F0502020204030204" pitchFamily="34" charset="0"/>
            </a:endParaRPr>
          </a:p>
        </p:txBody>
      </p:sp>
    </p:spTree>
    <p:extLst>
      <p:ext uri="{BB962C8B-B14F-4D97-AF65-F5344CB8AC3E}">
        <p14:creationId xmlns:p14="http://schemas.microsoft.com/office/powerpoint/2010/main" val="2719401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ProxyMessageHandler Explanation #4</a:t>
            </a:r>
          </a:p>
        </p:txBody>
      </p:sp>
      <p:pic>
        <p:nvPicPr>
          <p:cNvPr id="5" name="Picture 4">
            <a:extLst>
              <a:ext uri="{FF2B5EF4-FFF2-40B4-BE49-F238E27FC236}">
                <a16:creationId xmlns:a16="http://schemas.microsoft.com/office/drawing/2014/main" id="{1BAA18D7-1FA8-4023-A754-9C624056F858}"/>
              </a:ext>
            </a:extLst>
          </p:cNvPr>
          <p:cNvPicPr>
            <a:picLocks noChangeAspect="1"/>
          </p:cNvPicPr>
          <p:nvPr/>
        </p:nvPicPr>
        <p:blipFill>
          <a:blip r:embed="rId4"/>
          <a:stretch>
            <a:fillRect/>
          </a:stretch>
        </p:blipFill>
        <p:spPr>
          <a:xfrm>
            <a:off x="0" y="1425258"/>
            <a:ext cx="5821051" cy="2895600"/>
          </a:xfrm>
          <a:prstGeom prst="rect">
            <a:avLst/>
          </a:prstGeom>
        </p:spPr>
      </p:pic>
      <p:sp>
        <p:nvSpPr>
          <p:cNvPr id="6" name="TextBox 5">
            <a:extLst>
              <a:ext uri="{FF2B5EF4-FFF2-40B4-BE49-F238E27FC236}">
                <a16:creationId xmlns:a16="http://schemas.microsoft.com/office/drawing/2014/main" id="{7A0A1D7D-9BE9-4D29-A6CB-4AEC7D3F1C36}"/>
              </a:ext>
            </a:extLst>
          </p:cNvPr>
          <p:cNvSpPr txBox="1"/>
          <p:nvPr/>
        </p:nvSpPr>
        <p:spPr>
          <a:xfrm>
            <a:off x="5943600" y="1425258"/>
            <a:ext cx="3200400" cy="2769989"/>
          </a:xfrm>
          <a:prstGeom prst="rect">
            <a:avLst/>
          </a:prstGeom>
          <a:noFill/>
        </p:spPr>
        <p:txBody>
          <a:bodyPr wrap="square" lIns="0" tIns="0" rIns="0" bIns="0" rtlCol="0">
            <a:spAutoFit/>
          </a:bodyPr>
          <a:lstStyle/>
          <a:p>
            <a:r>
              <a:rPr lang="en-US" dirty="0"/>
              <a:t>In this method,</a:t>
            </a:r>
          </a:p>
          <a:p>
            <a:r>
              <a:rPr lang="en-US" dirty="0"/>
              <a:t>Based on the command coming from the board we handle it,</a:t>
            </a:r>
          </a:p>
          <a:p>
            <a:endParaRPr lang="en-US" dirty="0"/>
          </a:p>
          <a:p>
            <a:r>
              <a:rPr lang="en-US" dirty="0"/>
              <a:t>If the </a:t>
            </a:r>
            <a:r>
              <a:rPr lang="en-US" dirty="0" err="1"/>
              <a:t>theCommand</a:t>
            </a:r>
            <a:r>
              <a:rPr lang="en-US" dirty="0"/>
              <a:t> passed is:</a:t>
            </a:r>
          </a:p>
          <a:p>
            <a:endParaRPr lang="en-US" dirty="0"/>
          </a:p>
          <a:p>
            <a:r>
              <a:rPr lang="en-US" dirty="0"/>
              <a:t>Case “d”: we send a disconnection acknowledge message to the Android messages window and clear the socket connection.</a:t>
            </a:r>
          </a:p>
        </p:txBody>
      </p:sp>
      <p:sp>
        <p:nvSpPr>
          <p:cNvPr id="9" name="TextBox 8">
            <a:extLst>
              <a:ext uri="{FF2B5EF4-FFF2-40B4-BE49-F238E27FC236}">
                <a16:creationId xmlns:a16="http://schemas.microsoft.com/office/drawing/2014/main" id="{0ACDDDA9-E03A-4C43-B77D-1F826FA71AD8}"/>
              </a:ext>
            </a:extLst>
          </p:cNvPr>
          <p:cNvSpPr txBox="1"/>
          <p:nvPr/>
        </p:nvSpPr>
        <p:spPr>
          <a:xfrm>
            <a:off x="0" y="4320858"/>
            <a:ext cx="9144000" cy="2492990"/>
          </a:xfrm>
          <a:prstGeom prst="rect">
            <a:avLst/>
          </a:prstGeom>
          <a:noFill/>
        </p:spPr>
        <p:txBody>
          <a:bodyPr wrap="square" lIns="0" tIns="0" rIns="0" bIns="0" rtlCol="0">
            <a:spAutoFit/>
          </a:bodyPr>
          <a:lstStyle/>
          <a:p>
            <a:r>
              <a:rPr lang="en-US" dirty="0"/>
              <a:t>Case “t”</a:t>
            </a:r>
            <a:r>
              <a:rPr lang="en-CA" dirty="0"/>
              <a:t>: gets the time of the local machine and send each number as a byte to the Android message handler to be displayed.</a:t>
            </a:r>
          </a:p>
          <a:p>
            <a:r>
              <a:rPr lang="en-CA" dirty="0"/>
              <a:t>The reason we handle letter “t”, and “d” here in the proxy server, is the fact that design two allows us to always keep the connection between the board and the server open, so the actual disconnection happens between proxy server and android only, and for “t” because the board doesn’t provide time.</a:t>
            </a:r>
          </a:p>
          <a:p>
            <a:r>
              <a:rPr lang="en-CA" dirty="0"/>
              <a:t>default: (basically otherwise): </a:t>
            </a:r>
            <a:r>
              <a:rPr lang="en-US" dirty="0"/>
              <a:t>We would send the received from android message/request and send/pass to the Board, followed by the acknowledge message which’s handled in our normal handler on the server side on the board.</a:t>
            </a:r>
          </a:p>
        </p:txBody>
      </p:sp>
      <p:pic>
        <p:nvPicPr>
          <p:cNvPr id="3" name="Recorded Sound">
            <a:hlinkClick r:id="" action="ppaction://media"/>
            <a:extLst>
              <a:ext uri="{FF2B5EF4-FFF2-40B4-BE49-F238E27FC236}">
                <a16:creationId xmlns:a16="http://schemas.microsoft.com/office/drawing/2014/main" id="{977FEC1D-F2CA-428B-B677-E6872D9D6B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4800" y="626229"/>
            <a:ext cx="487363" cy="487363"/>
          </a:xfrm>
          <a:prstGeom prst="rect">
            <a:avLst/>
          </a:prstGeom>
        </p:spPr>
      </p:pic>
    </p:spTree>
    <p:extLst>
      <p:ext uri="{BB962C8B-B14F-4D97-AF65-F5344CB8AC3E}">
        <p14:creationId xmlns:p14="http://schemas.microsoft.com/office/powerpoint/2010/main" val="387863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3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a:t>
            </a:r>
            <a:r>
              <a:rPr lang="en-CA" dirty="0" err="1"/>
              <a:t>ClientConnection</a:t>
            </a:r>
            <a:br>
              <a:rPr lang="en-CA" dirty="0"/>
            </a:br>
            <a:r>
              <a:rPr lang="en-CA" dirty="0"/>
              <a:t>Explanation #1</a:t>
            </a:r>
          </a:p>
        </p:txBody>
      </p:sp>
      <p:pic>
        <p:nvPicPr>
          <p:cNvPr id="12" name="Picture 11">
            <a:extLst>
              <a:ext uri="{FF2B5EF4-FFF2-40B4-BE49-F238E27FC236}">
                <a16:creationId xmlns:a16="http://schemas.microsoft.com/office/drawing/2014/main" id="{84CC8645-FF94-4315-97D3-7E331C0DABD6}"/>
              </a:ext>
            </a:extLst>
          </p:cNvPr>
          <p:cNvPicPr>
            <a:picLocks noChangeAspect="1"/>
          </p:cNvPicPr>
          <p:nvPr/>
        </p:nvPicPr>
        <p:blipFill>
          <a:blip r:embed="rId4"/>
          <a:stretch>
            <a:fillRect/>
          </a:stretch>
        </p:blipFill>
        <p:spPr>
          <a:xfrm>
            <a:off x="3444267" y="1417638"/>
            <a:ext cx="5699733" cy="2695883"/>
          </a:xfrm>
          <a:prstGeom prst="rect">
            <a:avLst/>
          </a:prstGeom>
        </p:spPr>
      </p:pic>
      <p:sp>
        <p:nvSpPr>
          <p:cNvPr id="13" name="TextBox 12">
            <a:extLst>
              <a:ext uri="{FF2B5EF4-FFF2-40B4-BE49-F238E27FC236}">
                <a16:creationId xmlns:a16="http://schemas.microsoft.com/office/drawing/2014/main" id="{0FCA9DE0-9AAD-4A1C-8E3F-3D199786FB9D}"/>
              </a:ext>
            </a:extLst>
          </p:cNvPr>
          <p:cNvSpPr txBox="1"/>
          <p:nvPr/>
        </p:nvSpPr>
        <p:spPr>
          <a:xfrm>
            <a:off x="0" y="1417638"/>
            <a:ext cx="3444267" cy="3323987"/>
          </a:xfrm>
          <a:prstGeom prst="rect">
            <a:avLst/>
          </a:prstGeom>
          <a:noFill/>
        </p:spPr>
        <p:txBody>
          <a:bodyPr wrap="square" lIns="0" tIns="0" rIns="0" bIns="0" rtlCol="0">
            <a:spAutoFit/>
          </a:bodyPr>
          <a:lstStyle/>
          <a:p>
            <a:r>
              <a:rPr lang="en-CA" dirty="0"/>
              <a:t>In the </a:t>
            </a:r>
            <a:r>
              <a:rPr lang="en-CA" dirty="0" err="1"/>
              <a:t>ClientConnection</a:t>
            </a:r>
            <a:r>
              <a:rPr lang="en-CA" dirty="0"/>
              <a:t> constructor,</a:t>
            </a:r>
          </a:p>
          <a:p>
            <a:endParaRPr lang="en-CA" dirty="0"/>
          </a:p>
          <a:p>
            <a:r>
              <a:rPr lang="en-CA" dirty="0"/>
              <a:t>We pass the client Socket to initialize it the proxy message handler variable and the </a:t>
            </a:r>
            <a:r>
              <a:rPr lang="en-CA" dirty="0" err="1"/>
              <a:t>serverToAndroid</a:t>
            </a:r>
            <a:r>
              <a:rPr lang="en-CA" dirty="0"/>
              <a:t> that will be anticipating an android connection, and this’s going to be called once a request to connect is receive on the listening thread in the </a:t>
            </a:r>
            <a:r>
              <a:rPr lang="en-CA" dirty="0" err="1"/>
              <a:t>ServerToAndroid</a:t>
            </a:r>
            <a:r>
              <a:rPr lang="en-CA" dirty="0"/>
              <a:t> part.</a:t>
            </a:r>
          </a:p>
          <a:p>
            <a:endParaRPr lang="en-CA" dirty="0"/>
          </a:p>
          <a:p>
            <a:endParaRPr lang="en-CA" dirty="0"/>
          </a:p>
        </p:txBody>
      </p:sp>
      <p:sp>
        <p:nvSpPr>
          <p:cNvPr id="15" name="TextBox 14">
            <a:extLst>
              <a:ext uri="{FF2B5EF4-FFF2-40B4-BE49-F238E27FC236}">
                <a16:creationId xmlns:a16="http://schemas.microsoft.com/office/drawing/2014/main" id="{CD764FD3-E880-43DE-A053-53B8B8215811}"/>
              </a:ext>
            </a:extLst>
          </p:cNvPr>
          <p:cNvSpPr txBox="1"/>
          <p:nvPr/>
        </p:nvSpPr>
        <p:spPr>
          <a:xfrm>
            <a:off x="0" y="4167583"/>
            <a:ext cx="9144000" cy="830997"/>
          </a:xfrm>
          <a:prstGeom prst="rect">
            <a:avLst/>
          </a:prstGeom>
          <a:noFill/>
        </p:spPr>
        <p:txBody>
          <a:bodyPr wrap="square" lIns="0" tIns="0" rIns="0" bIns="0" rtlCol="0">
            <a:spAutoFit/>
          </a:bodyPr>
          <a:lstStyle/>
          <a:p>
            <a:r>
              <a:rPr lang="en-CA" dirty="0"/>
              <a:t>Once this constructor is called and the proper variables are passed, we try to initialize an input and output streams for the data exchanging between the proxy server and android, if it failed for any reason, an exception caught and thrown. </a:t>
            </a:r>
          </a:p>
        </p:txBody>
      </p:sp>
      <p:pic>
        <p:nvPicPr>
          <p:cNvPr id="3" name="Recorded Sound">
            <a:hlinkClick r:id="" action="ppaction://media"/>
            <a:extLst>
              <a:ext uri="{FF2B5EF4-FFF2-40B4-BE49-F238E27FC236}">
                <a16:creationId xmlns:a16="http://schemas.microsoft.com/office/drawing/2014/main" id="{E5EE0935-BB62-4372-B1CF-33B1785E51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381000"/>
            <a:ext cx="487363" cy="487363"/>
          </a:xfrm>
          <a:prstGeom prst="rect">
            <a:avLst/>
          </a:prstGeom>
        </p:spPr>
      </p:pic>
    </p:spTree>
    <p:extLst>
      <p:ext uri="{BB962C8B-B14F-4D97-AF65-F5344CB8AC3E}">
        <p14:creationId xmlns:p14="http://schemas.microsoft.com/office/powerpoint/2010/main" val="17670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6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a:t>
            </a:r>
            <a:r>
              <a:rPr lang="en-CA" dirty="0" err="1"/>
              <a:t>ClientConnection</a:t>
            </a:r>
            <a:br>
              <a:rPr lang="en-CA" dirty="0"/>
            </a:br>
            <a:r>
              <a:rPr lang="en-CA" dirty="0"/>
              <a:t>Explanation #2</a:t>
            </a:r>
          </a:p>
        </p:txBody>
      </p:sp>
      <p:sp>
        <p:nvSpPr>
          <p:cNvPr id="13" name="TextBox 12">
            <a:extLst>
              <a:ext uri="{FF2B5EF4-FFF2-40B4-BE49-F238E27FC236}">
                <a16:creationId xmlns:a16="http://schemas.microsoft.com/office/drawing/2014/main" id="{0FCA9DE0-9AAD-4A1C-8E3F-3D199786FB9D}"/>
              </a:ext>
            </a:extLst>
          </p:cNvPr>
          <p:cNvSpPr txBox="1"/>
          <p:nvPr/>
        </p:nvSpPr>
        <p:spPr>
          <a:xfrm>
            <a:off x="0" y="1417638"/>
            <a:ext cx="3456459" cy="2769989"/>
          </a:xfrm>
          <a:prstGeom prst="rect">
            <a:avLst/>
          </a:prstGeom>
          <a:noFill/>
        </p:spPr>
        <p:txBody>
          <a:bodyPr wrap="square" lIns="0" tIns="0" rIns="0" bIns="0" rtlCol="0">
            <a:spAutoFit/>
          </a:bodyPr>
          <a:lstStyle/>
          <a:p>
            <a:r>
              <a:rPr lang="en-CA" dirty="0"/>
              <a:t>In the </a:t>
            </a:r>
            <a:r>
              <a:rPr lang="en-CA" dirty="0" err="1"/>
              <a:t>ClientConnection</a:t>
            </a:r>
            <a:r>
              <a:rPr lang="en-CA" dirty="0"/>
              <a:t>,</a:t>
            </a:r>
          </a:p>
          <a:p>
            <a:endParaRPr lang="en-CA" dirty="0"/>
          </a:p>
          <a:p>
            <a:r>
              <a:rPr lang="en-CA" dirty="0"/>
              <a:t>This’s the run method that gets executed whenever a socket is made and bind between our proxy server and the client connection.</a:t>
            </a:r>
          </a:p>
          <a:p>
            <a:endParaRPr lang="en-CA" dirty="0"/>
          </a:p>
          <a:p>
            <a:r>
              <a:rPr lang="en-CA" dirty="0"/>
              <a:t>This method reads each byte send from android to our proxy server,</a:t>
            </a:r>
          </a:p>
          <a:p>
            <a:endParaRPr lang="en-CA" dirty="0"/>
          </a:p>
        </p:txBody>
      </p:sp>
      <p:sp>
        <p:nvSpPr>
          <p:cNvPr id="15" name="TextBox 14">
            <a:extLst>
              <a:ext uri="{FF2B5EF4-FFF2-40B4-BE49-F238E27FC236}">
                <a16:creationId xmlns:a16="http://schemas.microsoft.com/office/drawing/2014/main" id="{CD764FD3-E880-43DE-A053-53B8B8215811}"/>
              </a:ext>
            </a:extLst>
          </p:cNvPr>
          <p:cNvSpPr txBox="1"/>
          <p:nvPr/>
        </p:nvSpPr>
        <p:spPr>
          <a:xfrm>
            <a:off x="12192" y="3984980"/>
            <a:ext cx="9144000" cy="1661993"/>
          </a:xfrm>
          <a:prstGeom prst="rect">
            <a:avLst/>
          </a:prstGeom>
          <a:noFill/>
        </p:spPr>
        <p:txBody>
          <a:bodyPr wrap="square" lIns="0" tIns="0" rIns="0" bIns="0" rtlCol="0">
            <a:spAutoFit/>
          </a:bodyPr>
          <a:lstStyle/>
          <a:p>
            <a:r>
              <a:rPr lang="en-CA" dirty="0"/>
              <a:t>Then casts this byte into a string, then set’s the android connection in the message handler to the current one using the helper method, then again passes the client connection as well as the casted message which’s basically 1 char, casted to string to be handled as explained before in the Proxy message handler. (The fact that we set the global variable inside </a:t>
            </a:r>
            <a:r>
              <a:rPr lang="en-CA" dirty="0" err="1"/>
              <a:t>myAndroidConnection</a:t>
            </a:r>
            <a:r>
              <a:rPr lang="en-CA" dirty="0"/>
              <a:t>, then pass it again in the constructor is a bit redundant but it was done for testing purposes and needed in other cases.)</a:t>
            </a:r>
          </a:p>
        </p:txBody>
      </p:sp>
      <p:pic>
        <p:nvPicPr>
          <p:cNvPr id="4" name="Picture 3">
            <a:extLst>
              <a:ext uri="{FF2B5EF4-FFF2-40B4-BE49-F238E27FC236}">
                <a16:creationId xmlns:a16="http://schemas.microsoft.com/office/drawing/2014/main" id="{D4195846-BECA-43E4-BA55-C3195B45D255}"/>
              </a:ext>
            </a:extLst>
          </p:cNvPr>
          <p:cNvPicPr>
            <a:picLocks noChangeAspect="1"/>
          </p:cNvPicPr>
          <p:nvPr/>
        </p:nvPicPr>
        <p:blipFill>
          <a:blip r:embed="rId4"/>
          <a:stretch>
            <a:fillRect/>
          </a:stretch>
        </p:blipFill>
        <p:spPr>
          <a:xfrm>
            <a:off x="3456459" y="1429830"/>
            <a:ext cx="5699733" cy="2542958"/>
          </a:xfrm>
          <a:prstGeom prst="rect">
            <a:avLst/>
          </a:prstGeom>
        </p:spPr>
      </p:pic>
      <p:pic>
        <p:nvPicPr>
          <p:cNvPr id="3" name="Recorded Sound">
            <a:hlinkClick r:id="" action="ppaction://media"/>
            <a:extLst>
              <a:ext uri="{FF2B5EF4-FFF2-40B4-BE49-F238E27FC236}">
                <a16:creationId xmlns:a16="http://schemas.microsoft.com/office/drawing/2014/main" id="{381BE6D2-B605-4CBE-BDB0-8DDE604DCD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0" y="465138"/>
            <a:ext cx="487363" cy="487363"/>
          </a:xfrm>
          <a:prstGeom prst="rect">
            <a:avLst/>
          </a:prstGeom>
        </p:spPr>
      </p:pic>
    </p:spTree>
    <p:extLst>
      <p:ext uri="{BB962C8B-B14F-4D97-AF65-F5344CB8AC3E}">
        <p14:creationId xmlns:p14="http://schemas.microsoft.com/office/powerpoint/2010/main" val="241166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4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a:t>
            </a:r>
            <a:r>
              <a:rPr lang="en-CA" dirty="0" err="1"/>
              <a:t>ClientConnection</a:t>
            </a:r>
            <a:br>
              <a:rPr lang="en-CA" dirty="0"/>
            </a:br>
            <a:r>
              <a:rPr lang="en-CA" dirty="0"/>
              <a:t>Explanation #3</a:t>
            </a:r>
          </a:p>
        </p:txBody>
      </p:sp>
      <p:pic>
        <p:nvPicPr>
          <p:cNvPr id="5" name="Picture 4">
            <a:extLst>
              <a:ext uri="{FF2B5EF4-FFF2-40B4-BE49-F238E27FC236}">
                <a16:creationId xmlns:a16="http://schemas.microsoft.com/office/drawing/2014/main" id="{46CDDB51-08F5-4838-87AE-7E119BF681B0}"/>
              </a:ext>
            </a:extLst>
          </p:cNvPr>
          <p:cNvPicPr>
            <a:picLocks noChangeAspect="1"/>
          </p:cNvPicPr>
          <p:nvPr/>
        </p:nvPicPr>
        <p:blipFill>
          <a:blip r:embed="rId4"/>
          <a:stretch>
            <a:fillRect/>
          </a:stretch>
        </p:blipFill>
        <p:spPr>
          <a:xfrm>
            <a:off x="6745197" y="2590800"/>
            <a:ext cx="2398803" cy="2979919"/>
          </a:xfrm>
          <a:prstGeom prst="rect">
            <a:avLst/>
          </a:prstGeom>
        </p:spPr>
      </p:pic>
      <p:sp>
        <p:nvSpPr>
          <p:cNvPr id="9" name="TextBox 8">
            <a:extLst>
              <a:ext uri="{FF2B5EF4-FFF2-40B4-BE49-F238E27FC236}">
                <a16:creationId xmlns:a16="http://schemas.microsoft.com/office/drawing/2014/main" id="{841F0CAC-7898-4B08-A7E3-890FD44AA0E2}"/>
              </a:ext>
            </a:extLst>
          </p:cNvPr>
          <p:cNvSpPr txBox="1"/>
          <p:nvPr/>
        </p:nvSpPr>
        <p:spPr>
          <a:xfrm>
            <a:off x="0" y="1432878"/>
            <a:ext cx="6745197" cy="4154984"/>
          </a:xfrm>
          <a:prstGeom prst="rect">
            <a:avLst/>
          </a:prstGeom>
          <a:noFill/>
        </p:spPr>
        <p:txBody>
          <a:bodyPr wrap="square" lIns="0" tIns="0" rIns="0" bIns="0" rtlCol="0">
            <a:spAutoFit/>
          </a:bodyPr>
          <a:lstStyle/>
          <a:p>
            <a:endParaRPr lang="en-CA" dirty="0"/>
          </a:p>
          <a:p>
            <a:endParaRPr lang="en-CA" dirty="0"/>
          </a:p>
          <a:p>
            <a:r>
              <a:rPr lang="en-CA" dirty="0" err="1"/>
              <a:t>getClientSocket</a:t>
            </a:r>
            <a:r>
              <a:rPr lang="en-CA" dirty="0"/>
              <a:t>() method, returns the </a:t>
            </a:r>
            <a:r>
              <a:rPr lang="en-CA" dirty="0" err="1"/>
              <a:t>ClientSocket</a:t>
            </a:r>
            <a:r>
              <a:rPr lang="en-CA" dirty="0"/>
              <a:t> which’s really not useful, but it’s used in the only the disconnection message.</a:t>
            </a:r>
          </a:p>
          <a:p>
            <a:endParaRPr lang="en-CA" dirty="0"/>
          </a:p>
          <a:p>
            <a:r>
              <a:rPr lang="en-CA" dirty="0"/>
              <a:t>Disconnect client() method,</a:t>
            </a:r>
          </a:p>
          <a:p>
            <a:r>
              <a:rPr lang="en-CA" dirty="0"/>
              <a:t>Basically stops the thread of the client connection class, why does this thread even exists? Because this class allows us to connect multiple clients to our proxy server and serve them at the same time, on different threads.</a:t>
            </a:r>
          </a:p>
          <a:p>
            <a:r>
              <a:rPr lang="en-CA" dirty="0"/>
              <a:t>Then we close the socket between the proxy server and the Android client, which in return closes the output and input stream we made earlier, and to double check on what we did again we assign </a:t>
            </a:r>
            <a:r>
              <a:rPr lang="en-CA" dirty="0" err="1"/>
              <a:t>socket,input</a:t>
            </a:r>
            <a:r>
              <a:rPr lang="en-CA" dirty="0"/>
              <a:t> stream and output stream to null, otherwise through an exception and shutdown the system and display an error message.</a:t>
            </a:r>
          </a:p>
        </p:txBody>
      </p:sp>
      <p:pic>
        <p:nvPicPr>
          <p:cNvPr id="12" name="Picture 11">
            <a:extLst>
              <a:ext uri="{FF2B5EF4-FFF2-40B4-BE49-F238E27FC236}">
                <a16:creationId xmlns:a16="http://schemas.microsoft.com/office/drawing/2014/main" id="{17C9B0FF-5AE9-4D41-B297-99B246F33805}"/>
              </a:ext>
            </a:extLst>
          </p:cNvPr>
          <p:cNvPicPr>
            <a:picLocks noChangeAspect="1"/>
          </p:cNvPicPr>
          <p:nvPr/>
        </p:nvPicPr>
        <p:blipFill>
          <a:blip r:embed="rId5"/>
          <a:stretch>
            <a:fillRect/>
          </a:stretch>
        </p:blipFill>
        <p:spPr>
          <a:xfrm>
            <a:off x="3628255" y="1524000"/>
            <a:ext cx="5515745" cy="400106"/>
          </a:xfrm>
          <a:prstGeom prst="rect">
            <a:avLst/>
          </a:prstGeom>
        </p:spPr>
      </p:pic>
      <p:pic>
        <p:nvPicPr>
          <p:cNvPr id="3" name="Recorded Sound">
            <a:hlinkClick r:id="" action="ppaction://media"/>
            <a:extLst>
              <a:ext uri="{FF2B5EF4-FFF2-40B4-BE49-F238E27FC236}">
                <a16:creationId xmlns:a16="http://schemas.microsoft.com/office/drawing/2014/main" id="{3047ED42-8360-4E11-9A14-D14444C4F9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1000" y="465137"/>
            <a:ext cx="487363" cy="487363"/>
          </a:xfrm>
          <a:prstGeom prst="rect">
            <a:avLst/>
          </a:prstGeom>
        </p:spPr>
      </p:pic>
    </p:spTree>
    <p:extLst>
      <p:ext uri="{BB962C8B-B14F-4D97-AF65-F5344CB8AC3E}">
        <p14:creationId xmlns:p14="http://schemas.microsoft.com/office/powerpoint/2010/main" val="278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2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Client</a:t>
            </a:r>
            <a:br>
              <a:rPr lang="en-CA" dirty="0"/>
            </a:br>
            <a:r>
              <a:rPr lang="en-CA" dirty="0"/>
              <a:t>Explanation #1</a:t>
            </a:r>
          </a:p>
        </p:txBody>
      </p:sp>
      <p:sp>
        <p:nvSpPr>
          <p:cNvPr id="9" name="TextBox 8">
            <a:extLst>
              <a:ext uri="{FF2B5EF4-FFF2-40B4-BE49-F238E27FC236}">
                <a16:creationId xmlns:a16="http://schemas.microsoft.com/office/drawing/2014/main" id="{841F0CAC-7898-4B08-A7E3-890FD44AA0E2}"/>
              </a:ext>
            </a:extLst>
          </p:cNvPr>
          <p:cNvSpPr txBox="1"/>
          <p:nvPr/>
        </p:nvSpPr>
        <p:spPr>
          <a:xfrm>
            <a:off x="0" y="1432878"/>
            <a:ext cx="6745197" cy="553998"/>
          </a:xfrm>
          <a:prstGeom prst="rect">
            <a:avLst/>
          </a:prstGeom>
          <a:noFill/>
        </p:spPr>
        <p:txBody>
          <a:bodyPr wrap="square" lIns="0" tIns="0" rIns="0" bIns="0" rtlCol="0">
            <a:spAutoFit/>
          </a:bodyPr>
          <a:lstStyle/>
          <a:p>
            <a:endParaRPr lang="en-CA"/>
          </a:p>
          <a:p>
            <a:endParaRPr lang="en-CA" dirty="0"/>
          </a:p>
        </p:txBody>
      </p:sp>
      <p:pic>
        <p:nvPicPr>
          <p:cNvPr id="4" name="Picture 3">
            <a:extLst>
              <a:ext uri="{FF2B5EF4-FFF2-40B4-BE49-F238E27FC236}">
                <a16:creationId xmlns:a16="http://schemas.microsoft.com/office/drawing/2014/main" id="{F7CFC99C-E144-42C8-9B96-AB58D29CC6D0}"/>
              </a:ext>
            </a:extLst>
          </p:cNvPr>
          <p:cNvPicPr>
            <a:picLocks noChangeAspect="1"/>
          </p:cNvPicPr>
          <p:nvPr/>
        </p:nvPicPr>
        <p:blipFill>
          <a:blip r:embed="rId4"/>
          <a:stretch>
            <a:fillRect/>
          </a:stretch>
        </p:blipFill>
        <p:spPr>
          <a:xfrm>
            <a:off x="0" y="1432878"/>
            <a:ext cx="9144000" cy="1305107"/>
          </a:xfrm>
          <a:prstGeom prst="rect">
            <a:avLst/>
          </a:prstGeom>
        </p:spPr>
      </p:pic>
      <p:sp>
        <p:nvSpPr>
          <p:cNvPr id="7" name="TextBox 6">
            <a:extLst>
              <a:ext uri="{FF2B5EF4-FFF2-40B4-BE49-F238E27FC236}">
                <a16:creationId xmlns:a16="http://schemas.microsoft.com/office/drawing/2014/main" id="{227AD1D4-A77B-4EBD-918E-6AD07DA957CB}"/>
              </a:ext>
            </a:extLst>
          </p:cNvPr>
          <p:cNvSpPr txBox="1"/>
          <p:nvPr/>
        </p:nvSpPr>
        <p:spPr>
          <a:xfrm>
            <a:off x="0" y="2737985"/>
            <a:ext cx="9144000" cy="1384995"/>
          </a:xfrm>
          <a:prstGeom prst="rect">
            <a:avLst/>
          </a:prstGeom>
          <a:noFill/>
        </p:spPr>
        <p:txBody>
          <a:bodyPr wrap="square" lIns="0" tIns="0" rIns="0" bIns="0" rtlCol="0">
            <a:spAutoFit/>
          </a:bodyPr>
          <a:lstStyle/>
          <a:p>
            <a:r>
              <a:rPr lang="en-CA" dirty="0"/>
              <a:t>This’s the client constructor, basically setting the port number, backlog, and Server IP Address that later on we will try to connect to establish the connection using that client to connect to the board. </a:t>
            </a:r>
          </a:p>
          <a:p>
            <a:endParaRPr lang="en-CA" dirty="0"/>
          </a:p>
          <a:p>
            <a:endParaRPr lang="en-CA" dirty="0"/>
          </a:p>
        </p:txBody>
      </p:sp>
      <p:pic>
        <p:nvPicPr>
          <p:cNvPr id="13" name="Picture 12">
            <a:extLst>
              <a:ext uri="{FF2B5EF4-FFF2-40B4-BE49-F238E27FC236}">
                <a16:creationId xmlns:a16="http://schemas.microsoft.com/office/drawing/2014/main" id="{00BCFFCB-8E28-41EC-9E86-A1714FEBA8CD}"/>
              </a:ext>
            </a:extLst>
          </p:cNvPr>
          <p:cNvPicPr>
            <a:picLocks noChangeAspect="1"/>
          </p:cNvPicPr>
          <p:nvPr/>
        </p:nvPicPr>
        <p:blipFill>
          <a:blip r:embed="rId5"/>
          <a:stretch>
            <a:fillRect/>
          </a:stretch>
        </p:blipFill>
        <p:spPr>
          <a:xfrm>
            <a:off x="3962400" y="3441080"/>
            <a:ext cx="4746106" cy="3420016"/>
          </a:xfrm>
          <a:prstGeom prst="rect">
            <a:avLst/>
          </a:prstGeom>
        </p:spPr>
      </p:pic>
      <p:sp>
        <p:nvSpPr>
          <p:cNvPr id="15" name="TextBox 14">
            <a:extLst>
              <a:ext uri="{FF2B5EF4-FFF2-40B4-BE49-F238E27FC236}">
                <a16:creationId xmlns:a16="http://schemas.microsoft.com/office/drawing/2014/main" id="{363F0696-BDF1-459F-85C1-4D2070C5624A}"/>
              </a:ext>
            </a:extLst>
          </p:cNvPr>
          <p:cNvSpPr txBox="1"/>
          <p:nvPr/>
        </p:nvSpPr>
        <p:spPr>
          <a:xfrm>
            <a:off x="0" y="3627593"/>
            <a:ext cx="3962400" cy="830997"/>
          </a:xfrm>
          <a:prstGeom prst="rect">
            <a:avLst/>
          </a:prstGeom>
          <a:noFill/>
        </p:spPr>
        <p:txBody>
          <a:bodyPr wrap="square" lIns="0" tIns="0" rIns="0" bIns="0" rtlCol="0">
            <a:spAutoFit/>
          </a:bodyPr>
          <a:lstStyle/>
          <a:p>
            <a:r>
              <a:rPr lang="en-CA" dirty="0"/>
              <a:t>This method is very similar to disconnect client in functionality, (Explained, in the previous slide). </a:t>
            </a:r>
          </a:p>
        </p:txBody>
      </p:sp>
      <p:pic>
        <p:nvPicPr>
          <p:cNvPr id="5" name="Recorded Sound">
            <a:hlinkClick r:id="" action="ppaction://media"/>
            <a:extLst>
              <a:ext uri="{FF2B5EF4-FFF2-40B4-BE49-F238E27FC236}">
                <a16:creationId xmlns:a16="http://schemas.microsoft.com/office/drawing/2014/main" id="{4B77BB8C-9D93-43F5-B786-4ADFB2FE4D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465137"/>
            <a:ext cx="487363" cy="487363"/>
          </a:xfrm>
          <a:prstGeom prst="rect">
            <a:avLst/>
          </a:prstGeom>
        </p:spPr>
      </p:pic>
    </p:spTree>
    <p:extLst>
      <p:ext uri="{BB962C8B-B14F-4D97-AF65-F5344CB8AC3E}">
        <p14:creationId xmlns:p14="http://schemas.microsoft.com/office/powerpoint/2010/main" val="38116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Client</a:t>
            </a:r>
            <a:br>
              <a:rPr lang="en-CA" dirty="0"/>
            </a:br>
            <a:r>
              <a:rPr lang="en-CA" dirty="0"/>
              <a:t>Explanation #2</a:t>
            </a:r>
          </a:p>
        </p:txBody>
      </p:sp>
      <p:sp>
        <p:nvSpPr>
          <p:cNvPr id="9" name="TextBox 8">
            <a:extLst>
              <a:ext uri="{FF2B5EF4-FFF2-40B4-BE49-F238E27FC236}">
                <a16:creationId xmlns:a16="http://schemas.microsoft.com/office/drawing/2014/main" id="{841F0CAC-7898-4B08-A7E3-890FD44AA0E2}"/>
              </a:ext>
            </a:extLst>
          </p:cNvPr>
          <p:cNvSpPr txBox="1"/>
          <p:nvPr/>
        </p:nvSpPr>
        <p:spPr>
          <a:xfrm>
            <a:off x="0" y="1432878"/>
            <a:ext cx="6745197" cy="553998"/>
          </a:xfrm>
          <a:prstGeom prst="rect">
            <a:avLst/>
          </a:prstGeom>
          <a:noFill/>
        </p:spPr>
        <p:txBody>
          <a:bodyPr wrap="square" lIns="0" tIns="0" rIns="0" bIns="0" rtlCol="0">
            <a:spAutoFit/>
          </a:bodyPr>
          <a:lstStyle/>
          <a:p>
            <a:endParaRPr lang="en-CA"/>
          </a:p>
          <a:p>
            <a:endParaRPr lang="en-CA" dirty="0"/>
          </a:p>
        </p:txBody>
      </p:sp>
      <p:pic>
        <p:nvPicPr>
          <p:cNvPr id="5" name="Picture 4">
            <a:extLst>
              <a:ext uri="{FF2B5EF4-FFF2-40B4-BE49-F238E27FC236}">
                <a16:creationId xmlns:a16="http://schemas.microsoft.com/office/drawing/2014/main" id="{F4648875-2C1D-4272-8E55-74814CAFC880}"/>
              </a:ext>
            </a:extLst>
          </p:cNvPr>
          <p:cNvPicPr>
            <a:picLocks noChangeAspect="1"/>
          </p:cNvPicPr>
          <p:nvPr/>
        </p:nvPicPr>
        <p:blipFill>
          <a:blip r:embed="rId4"/>
          <a:stretch>
            <a:fillRect/>
          </a:stretch>
        </p:blipFill>
        <p:spPr>
          <a:xfrm>
            <a:off x="4117818" y="1417638"/>
            <a:ext cx="5026182" cy="3200400"/>
          </a:xfrm>
          <a:prstGeom prst="rect">
            <a:avLst/>
          </a:prstGeom>
        </p:spPr>
      </p:pic>
      <p:sp>
        <p:nvSpPr>
          <p:cNvPr id="8" name="TextBox 7">
            <a:extLst>
              <a:ext uri="{FF2B5EF4-FFF2-40B4-BE49-F238E27FC236}">
                <a16:creationId xmlns:a16="http://schemas.microsoft.com/office/drawing/2014/main" id="{2741E950-C91F-47A7-8092-2A45B2C0642C}"/>
              </a:ext>
            </a:extLst>
          </p:cNvPr>
          <p:cNvSpPr txBox="1"/>
          <p:nvPr/>
        </p:nvSpPr>
        <p:spPr>
          <a:xfrm>
            <a:off x="0" y="1432878"/>
            <a:ext cx="4114800" cy="3323987"/>
          </a:xfrm>
          <a:prstGeom prst="rect">
            <a:avLst/>
          </a:prstGeom>
          <a:noFill/>
        </p:spPr>
        <p:txBody>
          <a:bodyPr wrap="square" lIns="0" tIns="0" rIns="0" bIns="0" rtlCol="0">
            <a:spAutoFit/>
          </a:bodyPr>
          <a:lstStyle/>
          <a:p>
            <a:r>
              <a:rPr lang="en-CA" dirty="0"/>
              <a:t>Again as explain before these are method</a:t>
            </a:r>
          </a:p>
          <a:p>
            <a:r>
              <a:rPr lang="en-CA" dirty="0"/>
              <a:t>That write on the output stream to write the data on the output stream and flush it in a byte oriented manner.</a:t>
            </a:r>
          </a:p>
          <a:p>
            <a:endParaRPr lang="en-CA" dirty="0"/>
          </a:p>
          <a:p>
            <a:r>
              <a:rPr lang="en-CA" dirty="0"/>
              <a:t>The second method is an overloaded method that breaks a string message into bytes and passes 1 byte at a time, by looping on the entire message length, to the other method to do what I explained above.</a:t>
            </a:r>
          </a:p>
          <a:p>
            <a:endParaRPr lang="en-CA" dirty="0"/>
          </a:p>
        </p:txBody>
      </p:sp>
      <p:pic>
        <p:nvPicPr>
          <p:cNvPr id="11" name="Picture 10">
            <a:extLst>
              <a:ext uri="{FF2B5EF4-FFF2-40B4-BE49-F238E27FC236}">
                <a16:creationId xmlns:a16="http://schemas.microsoft.com/office/drawing/2014/main" id="{09C43011-C488-4DEB-8C45-3B1ECB32A720}"/>
              </a:ext>
            </a:extLst>
          </p:cNvPr>
          <p:cNvPicPr>
            <a:picLocks noChangeAspect="1"/>
          </p:cNvPicPr>
          <p:nvPr/>
        </p:nvPicPr>
        <p:blipFill>
          <a:blip r:embed="rId5"/>
          <a:stretch>
            <a:fillRect/>
          </a:stretch>
        </p:blipFill>
        <p:spPr>
          <a:xfrm>
            <a:off x="0" y="4572000"/>
            <a:ext cx="9144000" cy="457200"/>
          </a:xfrm>
          <a:prstGeom prst="rect">
            <a:avLst/>
          </a:prstGeom>
        </p:spPr>
      </p:pic>
      <p:sp>
        <p:nvSpPr>
          <p:cNvPr id="12" name="TextBox 11">
            <a:extLst>
              <a:ext uri="{FF2B5EF4-FFF2-40B4-BE49-F238E27FC236}">
                <a16:creationId xmlns:a16="http://schemas.microsoft.com/office/drawing/2014/main" id="{E99156F6-3273-465F-BC3F-425917940376}"/>
              </a:ext>
            </a:extLst>
          </p:cNvPr>
          <p:cNvSpPr txBox="1"/>
          <p:nvPr/>
        </p:nvSpPr>
        <p:spPr>
          <a:xfrm>
            <a:off x="0" y="5029200"/>
            <a:ext cx="9144000" cy="1661993"/>
          </a:xfrm>
          <a:prstGeom prst="rect">
            <a:avLst/>
          </a:prstGeom>
          <a:noFill/>
        </p:spPr>
        <p:txBody>
          <a:bodyPr wrap="square" lIns="0" tIns="0" rIns="0" bIns="0" rtlCol="0">
            <a:spAutoFit/>
          </a:bodyPr>
          <a:lstStyle/>
          <a:p>
            <a:r>
              <a:rPr lang="en-CA" b="1" dirty="0"/>
              <a:t>This </a:t>
            </a:r>
            <a:r>
              <a:rPr lang="en-CA" b="1" dirty="0" err="1"/>
              <a:t>setMsgHandler</a:t>
            </a:r>
            <a:r>
              <a:rPr lang="en-CA" b="1" dirty="0"/>
              <a:t> method is very important,</a:t>
            </a:r>
          </a:p>
          <a:p>
            <a:r>
              <a:rPr lang="en-CA" dirty="0"/>
              <a:t>Since we have a common Client(Android) and Server (Board), based on my design I initialized the proxy command handler whenever I established a connection between my proxy server and the client, so in our client class we must get a reference from our server to android to set our command handler for the client to board, or it would be null, and our proxy would communicate only in 1 way not both ways as required.</a:t>
            </a:r>
          </a:p>
        </p:txBody>
      </p:sp>
      <p:pic>
        <p:nvPicPr>
          <p:cNvPr id="3" name="Recorded Sound">
            <a:hlinkClick r:id="" action="ppaction://media"/>
            <a:extLst>
              <a:ext uri="{FF2B5EF4-FFF2-40B4-BE49-F238E27FC236}">
                <a16:creationId xmlns:a16="http://schemas.microsoft.com/office/drawing/2014/main" id="{648F384B-91AF-41FA-94BB-C82B04A17D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1000" y="457698"/>
            <a:ext cx="487363" cy="487363"/>
          </a:xfrm>
          <a:prstGeom prst="rect">
            <a:avLst/>
          </a:prstGeom>
        </p:spPr>
      </p:pic>
    </p:spTree>
    <p:extLst>
      <p:ext uri="{BB962C8B-B14F-4D97-AF65-F5344CB8AC3E}">
        <p14:creationId xmlns:p14="http://schemas.microsoft.com/office/powerpoint/2010/main" val="76470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Client</a:t>
            </a:r>
            <a:br>
              <a:rPr lang="en-CA" dirty="0"/>
            </a:br>
            <a:r>
              <a:rPr lang="en-CA" dirty="0"/>
              <a:t>Explanation #3</a:t>
            </a:r>
          </a:p>
        </p:txBody>
      </p:sp>
      <p:sp>
        <p:nvSpPr>
          <p:cNvPr id="9" name="TextBox 8">
            <a:extLst>
              <a:ext uri="{FF2B5EF4-FFF2-40B4-BE49-F238E27FC236}">
                <a16:creationId xmlns:a16="http://schemas.microsoft.com/office/drawing/2014/main" id="{841F0CAC-7898-4B08-A7E3-890FD44AA0E2}"/>
              </a:ext>
            </a:extLst>
          </p:cNvPr>
          <p:cNvSpPr txBox="1"/>
          <p:nvPr/>
        </p:nvSpPr>
        <p:spPr>
          <a:xfrm>
            <a:off x="0" y="1432878"/>
            <a:ext cx="6745197" cy="553998"/>
          </a:xfrm>
          <a:prstGeom prst="rect">
            <a:avLst/>
          </a:prstGeom>
          <a:noFill/>
        </p:spPr>
        <p:txBody>
          <a:bodyPr wrap="square" lIns="0" tIns="0" rIns="0" bIns="0" rtlCol="0">
            <a:spAutoFit/>
          </a:bodyPr>
          <a:lstStyle/>
          <a:p>
            <a:endParaRPr lang="en-CA"/>
          </a:p>
          <a:p>
            <a:endParaRPr lang="en-CA" dirty="0"/>
          </a:p>
        </p:txBody>
      </p:sp>
      <p:sp>
        <p:nvSpPr>
          <p:cNvPr id="8" name="TextBox 7">
            <a:extLst>
              <a:ext uri="{FF2B5EF4-FFF2-40B4-BE49-F238E27FC236}">
                <a16:creationId xmlns:a16="http://schemas.microsoft.com/office/drawing/2014/main" id="{2741E950-C91F-47A7-8092-2A45B2C0642C}"/>
              </a:ext>
            </a:extLst>
          </p:cNvPr>
          <p:cNvSpPr txBox="1"/>
          <p:nvPr/>
        </p:nvSpPr>
        <p:spPr>
          <a:xfrm>
            <a:off x="0" y="1432878"/>
            <a:ext cx="3957591" cy="2215991"/>
          </a:xfrm>
          <a:prstGeom prst="rect">
            <a:avLst/>
          </a:prstGeom>
          <a:noFill/>
        </p:spPr>
        <p:txBody>
          <a:bodyPr wrap="square" lIns="0" tIns="0" rIns="0" bIns="0" rtlCol="0">
            <a:spAutoFit/>
          </a:bodyPr>
          <a:lstStyle/>
          <a:p>
            <a:r>
              <a:rPr lang="en-CA" dirty="0"/>
              <a:t>Whenever a proxy client is connected to the board we get an independent thread that this client is operating on, always anticipating for messages from the board to read, change it into a type string then send to the client message handler using the </a:t>
            </a:r>
            <a:r>
              <a:rPr lang="en-CA" dirty="0" err="1"/>
              <a:t>handleClientMessage</a:t>
            </a:r>
            <a:r>
              <a:rPr lang="en-CA" dirty="0"/>
              <a:t> function. </a:t>
            </a:r>
          </a:p>
          <a:p>
            <a:endParaRPr lang="en-CA" dirty="0"/>
          </a:p>
        </p:txBody>
      </p:sp>
      <p:pic>
        <p:nvPicPr>
          <p:cNvPr id="4" name="Picture 3">
            <a:extLst>
              <a:ext uri="{FF2B5EF4-FFF2-40B4-BE49-F238E27FC236}">
                <a16:creationId xmlns:a16="http://schemas.microsoft.com/office/drawing/2014/main" id="{EB16FDCD-4D93-42B4-A25A-2674C003DBE4}"/>
              </a:ext>
            </a:extLst>
          </p:cNvPr>
          <p:cNvPicPr>
            <a:picLocks noChangeAspect="1"/>
          </p:cNvPicPr>
          <p:nvPr/>
        </p:nvPicPr>
        <p:blipFill>
          <a:blip r:embed="rId4"/>
          <a:stretch>
            <a:fillRect/>
          </a:stretch>
        </p:blipFill>
        <p:spPr>
          <a:xfrm>
            <a:off x="3957591" y="1432878"/>
            <a:ext cx="5186409" cy="2453322"/>
          </a:xfrm>
          <a:prstGeom prst="rect">
            <a:avLst/>
          </a:prstGeom>
        </p:spPr>
      </p:pic>
      <p:pic>
        <p:nvPicPr>
          <p:cNvPr id="3" name="Recorded Sound">
            <a:hlinkClick r:id="" action="ppaction://media"/>
            <a:extLst>
              <a:ext uri="{FF2B5EF4-FFF2-40B4-BE49-F238E27FC236}">
                <a16:creationId xmlns:a16="http://schemas.microsoft.com/office/drawing/2014/main" id="{0B2CD01A-CDDC-4370-B666-D3CEA9C282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7200" y="465137"/>
            <a:ext cx="487363" cy="487363"/>
          </a:xfrm>
          <a:prstGeom prst="rect">
            <a:avLst/>
          </a:prstGeom>
        </p:spPr>
      </p:pic>
    </p:spTree>
    <p:extLst>
      <p:ext uri="{BB962C8B-B14F-4D97-AF65-F5344CB8AC3E}">
        <p14:creationId xmlns:p14="http://schemas.microsoft.com/office/powerpoint/2010/main" val="361321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Server</a:t>
            </a:r>
            <a:br>
              <a:rPr lang="en-CA" dirty="0"/>
            </a:br>
            <a:r>
              <a:rPr lang="en-CA" dirty="0"/>
              <a:t>Explanation #1</a:t>
            </a:r>
          </a:p>
        </p:txBody>
      </p:sp>
      <p:sp>
        <p:nvSpPr>
          <p:cNvPr id="9" name="TextBox 8">
            <a:extLst>
              <a:ext uri="{FF2B5EF4-FFF2-40B4-BE49-F238E27FC236}">
                <a16:creationId xmlns:a16="http://schemas.microsoft.com/office/drawing/2014/main" id="{841F0CAC-7898-4B08-A7E3-890FD44AA0E2}"/>
              </a:ext>
            </a:extLst>
          </p:cNvPr>
          <p:cNvSpPr txBox="1"/>
          <p:nvPr/>
        </p:nvSpPr>
        <p:spPr>
          <a:xfrm>
            <a:off x="0" y="1432878"/>
            <a:ext cx="6745197" cy="553998"/>
          </a:xfrm>
          <a:prstGeom prst="rect">
            <a:avLst/>
          </a:prstGeom>
          <a:noFill/>
        </p:spPr>
        <p:txBody>
          <a:bodyPr wrap="square" lIns="0" tIns="0" rIns="0" bIns="0" rtlCol="0">
            <a:spAutoFit/>
          </a:bodyPr>
          <a:lstStyle/>
          <a:p>
            <a:endParaRPr lang="en-CA"/>
          </a:p>
          <a:p>
            <a:endParaRPr lang="en-CA" dirty="0"/>
          </a:p>
        </p:txBody>
      </p:sp>
      <p:sp>
        <p:nvSpPr>
          <p:cNvPr id="7" name="TextBox 6">
            <a:extLst>
              <a:ext uri="{FF2B5EF4-FFF2-40B4-BE49-F238E27FC236}">
                <a16:creationId xmlns:a16="http://schemas.microsoft.com/office/drawing/2014/main" id="{227AD1D4-A77B-4EBD-918E-6AD07DA957CB}"/>
              </a:ext>
            </a:extLst>
          </p:cNvPr>
          <p:cNvSpPr txBox="1"/>
          <p:nvPr/>
        </p:nvSpPr>
        <p:spPr>
          <a:xfrm>
            <a:off x="0" y="4089536"/>
            <a:ext cx="9144000" cy="830997"/>
          </a:xfrm>
          <a:prstGeom prst="rect">
            <a:avLst/>
          </a:prstGeom>
          <a:noFill/>
        </p:spPr>
        <p:txBody>
          <a:bodyPr wrap="square" lIns="0" tIns="0" rIns="0" bIns="0" rtlCol="0">
            <a:spAutoFit/>
          </a:bodyPr>
          <a:lstStyle/>
          <a:p>
            <a:r>
              <a:rPr lang="en-CA" dirty="0"/>
              <a:t>This’s the server constructor, basically setting the port number, backlog, and passing a reference to the </a:t>
            </a:r>
            <a:r>
              <a:rPr lang="en-CA" dirty="0" err="1"/>
              <a:t>clientToBoard</a:t>
            </a:r>
            <a:r>
              <a:rPr lang="en-CA" dirty="0"/>
              <a:t> client to be passed in the command handler as shown in the picture. that later on we will try to connect to establish the connection using that client to connect to the board. </a:t>
            </a:r>
          </a:p>
        </p:txBody>
      </p:sp>
      <p:pic>
        <p:nvPicPr>
          <p:cNvPr id="5" name="Picture 4">
            <a:extLst>
              <a:ext uri="{FF2B5EF4-FFF2-40B4-BE49-F238E27FC236}">
                <a16:creationId xmlns:a16="http://schemas.microsoft.com/office/drawing/2014/main" id="{4CBB30FD-4F79-489A-B81F-03637C352516}"/>
              </a:ext>
            </a:extLst>
          </p:cNvPr>
          <p:cNvPicPr>
            <a:picLocks noChangeAspect="1"/>
          </p:cNvPicPr>
          <p:nvPr/>
        </p:nvPicPr>
        <p:blipFill>
          <a:blip r:embed="rId4"/>
          <a:stretch>
            <a:fillRect/>
          </a:stretch>
        </p:blipFill>
        <p:spPr>
          <a:xfrm>
            <a:off x="15240" y="2514600"/>
            <a:ext cx="9144000" cy="1324160"/>
          </a:xfrm>
          <a:prstGeom prst="rect">
            <a:avLst/>
          </a:prstGeom>
        </p:spPr>
      </p:pic>
      <p:pic>
        <p:nvPicPr>
          <p:cNvPr id="3" name="Recorded Sound">
            <a:hlinkClick r:id="" action="ppaction://media"/>
            <a:extLst>
              <a:ext uri="{FF2B5EF4-FFF2-40B4-BE49-F238E27FC236}">
                <a16:creationId xmlns:a16="http://schemas.microsoft.com/office/drawing/2014/main" id="{BAE42D7B-6D0F-4E48-A470-6BD60EBC80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7200" y="465137"/>
            <a:ext cx="487363" cy="487363"/>
          </a:xfrm>
          <a:prstGeom prst="rect">
            <a:avLst/>
          </a:prstGeom>
        </p:spPr>
      </p:pic>
    </p:spTree>
    <p:extLst>
      <p:ext uri="{BB962C8B-B14F-4D97-AF65-F5344CB8AC3E}">
        <p14:creationId xmlns:p14="http://schemas.microsoft.com/office/powerpoint/2010/main" val="246750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Server</a:t>
            </a:r>
            <a:br>
              <a:rPr lang="en-CA" dirty="0"/>
            </a:br>
            <a:r>
              <a:rPr lang="en-CA" dirty="0"/>
              <a:t>Explanation #2</a:t>
            </a:r>
          </a:p>
        </p:txBody>
      </p:sp>
      <p:sp>
        <p:nvSpPr>
          <p:cNvPr id="9" name="TextBox 8">
            <a:extLst>
              <a:ext uri="{FF2B5EF4-FFF2-40B4-BE49-F238E27FC236}">
                <a16:creationId xmlns:a16="http://schemas.microsoft.com/office/drawing/2014/main" id="{841F0CAC-7898-4B08-A7E3-890FD44AA0E2}"/>
              </a:ext>
            </a:extLst>
          </p:cNvPr>
          <p:cNvSpPr txBox="1"/>
          <p:nvPr/>
        </p:nvSpPr>
        <p:spPr>
          <a:xfrm>
            <a:off x="0" y="1432878"/>
            <a:ext cx="6745197" cy="553998"/>
          </a:xfrm>
          <a:prstGeom prst="rect">
            <a:avLst/>
          </a:prstGeom>
          <a:noFill/>
        </p:spPr>
        <p:txBody>
          <a:bodyPr wrap="square" lIns="0" tIns="0" rIns="0" bIns="0" rtlCol="0">
            <a:spAutoFit/>
          </a:bodyPr>
          <a:lstStyle/>
          <a:p>
            <a:endParaRPr lang="en-CA"/>
          </a:p>
          <a:p>
            <a:endParaRPr lang="en-CA" dirty="0"/>
          </a:p>
        </p:txBody>
      </p:sp>
      <p:sp>
        <p:nvSpPr>
          <p:cNvPr id="8" name="TextBox 7">
            <a:extLst>
              <a:ext uri="{FF2B5EF4-FFF2-40B4-BE49-F238E27FC236}">
                <a16:creationId xmlns:a16="http://schemas.microsoft.com/office/drawing/2014/main" id="{FE797BCA-B6A4-4B9D-A5F4-6FD890856126}"/>
              </a:ext>
            </a:extLst>
          </p:cNvPr>
          <p:cNvSpPr txBox="1"/>
          <p:nvPr/>
        </p:nvSpPr>
        <p:spPr>
          <a:xfrm>
            <a:off x="0" y="1417638"/>
            <a:ext cx="4063998" cy="3693319"/>
          </a:xfrm>
          <a:prstGeom prst="rect">
            <a:avLst/>
          </a:prstGeom>
          <a:noFill/>
        </p:spPr>
        <p:txBody>
          <a:bodyPr wrap="square">
            <a:spAutoFit/>
          </a:bodyPr>
          <a:lstStyle/>
          <a:p>
            <a:r>
              <a:rPr lang="en-CA" dirty="0"/>
              <a:t>Other methods in Server class were explained before, except for the run method:</a:t>
            </a:r>
          </a:p>
          <a:p>
            <a:endParaRPr lang="en-CA" dirty="0"/>
          </a:p>
          <a:p>
            <a:r>
              <a:rPr lang="en-CA" dirty="0"/>
              <a:t>This run method corresponds to </a:t>
            </a:r>
            <a:r>
              <a:rPr lang="en-CA" dirty="0" err="1"/>
              <a:t>myListenerThread</a:t>
            </a:r>
            <a:r>
              <a:rPr lang="en-CA" dirty="0"/>
              <a:t> which we start once we call the listen method as presented in slide 6, if there’s a connection established and accepted we initialize our Client Connection and start a thread specific for that client on the using that socket created.</a:t>
            </a:r>
          </a:p>
          <a:p>
            <a:endParaRPr lang="en-CA" dirty="0"/>
          </a:p>
        </p:txBody>
      </p:sp>
      <p:pic>
        <p:nvPicPr>
          <p:cNvPr id="10" name="Picture 9">
            <a:extLst>
              <a:ext uri="{FF2B5EF4-FFF2-40B4-BE49-F238E27FC236}">
                <a16:creationId xmlns:a16="http://schemas.microsoft.com/office/drawing/2014/main" id="{7AF61E38-2255-49FC-91C6-4B029B7E76B4}"/>
              </a:ext>
            </a:extLst>
          </p:cNvPr>
          <p:cNvPicPr>
            <a:picLocks noChangeAspect="1"/>
          </p:cNvPicPr>
          <p:nvPr/>
        </p:nvPicPr>
        <p:blipFill>
          <a:blip r:embed="rId4"/>
          <a:stretch>
            <a:fillRect/>
          </a:stretch>
        </p:blipFill>
        <p:spPr>
          <a:xfrm>
            <a:off x="4089398" y="1417638"/>
            <a:ext cx="5029202" cy="3119578"/>
          </a:xfrm>
          <a:prstGeom prst="rect">
            <a:avLst/>
          </a:prstGeom>
        </p:spPr>
      </p:pic>
      <p:sp>
        <p:nvSpPr>
          <p:cNvPr id="12" name="TextBox 11">
            <a:extLst>
              <a:ext uri="{FF2B5EF4-FFF2-40B4-BE49-F238E27FC236}">
                <a16:creationId xmlns:a16="http://schemas.microsoft.com/office/drawing/2014/main" id="{79DF8FBC-D8C3-45E2-9EB4-EC19D2150546}"/>
              </a:ext>
            </a:extLst>
          </p:cNvPr>
          <p:cNvSpPr txBox="1"/>
          <p:nvPr/>
        </p:nvSpPr>
        <p:spPr>
          <a:xfrm>
            <a:off x="0" y="4800600"/>
            <a:ext cx="9118600" cy="1107996"/>
          </a:xfrm>
          <a:prstGeom prst="rect">
            <a:avLst/>
          </a:prstGeom>
          <a:noFill/>
        </p:spPr>
        <p:txBody>
          <a:bodyPr wrap="square" lIns="0" tIns="0" rIns="0" bIns="0" rtlCol="0">
            <a:spAutoFit/>
          </a:bodyPr>
          <a:lstStyle/>
          <a:p>
            <a:r>
              <a:rPr lang="en-CA" dirty="0"/>
              <a:t>If there’s no connection from the client within the specific period </a:t>
            </a:r>
            <a:r>
              <a:rPr lang="en-CA" dirty="0" err="1"/>
              <a:t>setSoTimeout</a:t>
            </a:r>
            <a:r>
              <a:rPr lang="en-CA" dirty="0"/>
              <a:t>(500) in listen method. Then we make the thread sleep then try again to </a:t>
            </a:r>
            <a:r>
              <a:rPr lang="en-CA" dirty="0" err="1"/>
              <a:t>to</a:t>
            </a:r>
            <a:r>
              <a:rPr lang="en-CA" dirty="0"/>
              <a:t> listen for connections, yet all of this on a separate thread from the normal thread.</a:t>
            </a:r>
          </a:p>
          <a:p>
            <a:endParaRPr lang="en-CA" dirty="0"/>
          </a:p>
        </p:txBody>
      </p:sp>
      <p:pic>
        <p:nvPicPr>
          <p:cNvPr id="3" name="Recorded Sound">
            <a:hlinkClick r:id="" action="ppaction://media"/>
            <a:extLst>
              <a:ext uri="{FF2B5EF4-FFF2-40B4-BE49-F238E27FC236}">
                <a16:creationId xmlns:a16="http://schemas.microsoft.com/office/drawing/2014/main" id="{1F0E16B4-50B3-4255-AD32-87AA78BC7D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431820"/>
            <a:ext cx="553999" cy="553999"/>
          </a:xfrm>
          <a:prstGeom prst="rect">
            <a:avLst/>
          </a:prstGeom>
        </p:spPr>
      </p:pic>
    </p:spTree>
    <p:extLst>
      <p:ext uri="{BB962C8B-B14F-4D97-AF65-F5344CB8AC3E}">
        <p14:creationId xmlns:p14="http://schemas.microsoft.com/office/powerpoint/2010/main" val="260177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ctrTitle"/>
          </p:nvPr>
        </p:nvSpPr>
        <p:spPr>
          <a:xfrm>
            <a:off x="685800" y="990601"/>
            <a:ext cx="7772400" cy="2609850"/>
          </a:xfrm>
        </p:spPr>
        <p:txBody>
          <a:bodyPr anchor="ctr">
            <a:normAutofit/>
          </a:bodyPr>
          <a:lstStyle/>
          <a:p>
            <a:r>
              <a:rPr lang="en-CA" dirty="0"/>
              <a:t>Thank you</a:t>
            </a:r>
          </a:p>
        </p:txBody>
      </p:sp>
      <p:sp>
        <p:nvSpPr>
          <p:cNvPr id="9" name="TextBox 8">
            <a:extLst>
              <a:ext uri="{FF2B5EF4-FFF2-40B4-BE49-F238E27FC236}">
                <a16:creationId xmlns:a16="http://schemas.microsoft.com/office/drawing/2014/main" id="{841F0CAC-7898-4B08-A7E3-890FD44AA0E2}"/>
              </a:ext>
            </a:extLst>
          </p:cNvPr>
          <p:cNvSpPr txBox="1"/>
          <p:nvPr/>
        </p:nvSpPr>
        <p:spPr>
          <a:xfrm>
            <a:off x="1371600" y="3886200"/>
            <a:ext cx="6400800" cy="1752600"/>
          </a:xfrm>
          <a:prstGeom prst="rect">
            <a:avLst/>
          </a:prstGeom>
        </p:spPr>
        <p:txBody>
          <a:bodyPr lIns="0" tIns="0" rIns="0" bIns="0" rtlCol="0">
            <a:normAutofit/>
          </a:bodyPr>
          <a:lstStyle/>
          <a:p>
            <a:pPr algn="ctr">
              <a:spcAft>
                <a:spcPts val="600"/>
              </a:spcAft>
            </a:pPr>
            <a:endParaRPr lang="en-CA" sz="3200">
              <a:solidFill>
                <a:schemeClr val="tx1">
                  <a:tint val="75000"/>
                </a:schemeClr>
              </a:solidFill>
            </a:endParaRPr>
          </a:p>
          <a:p>
            <a:pPr algn="ctr">
              <a:spcAft>
                <a:spcPts val="600"/>
              </a:spcAft>
            </a:pPr>
            <a:endParaRPr lang="en-CA" sz="3200">
              <a:solidFill>
                <a:schemeClr val="tx1">
                  <a:tint val="75000"/>
                </a:schemeClr>
              </a:solidFill>
            </a:endParaRPr>
          </a:p>
        </p:txBody>
      </p:sp>
      <p:pic>
        <p:nvPicPr>
          <p:cNvPr id="6" name="Picture 5">
            <a:extLst>
              <a:ext uri="{FF2B5EF4-FFF2-40B4-BE49-F238E27FC236}">
                <a16:creationId xmlns:a16="http://schemas.microsoft.com/office/drawing/2014/main" id="{78FA174B-6F48-4205-8DDE-882D821494D3}"/>
              </a:ext>
            </a:extLst>
          </p:cNvPr>
          <p:cNvPicPr>
            <a:picLocks noChangeAspect="1"/>
          </p:cNvPicPr>
          <p:nvPr/>
        </p:nvPicPr>
        <p:blipFill>
          <a:blip r:embed="rId2"/>
          <a:stretch>
            <a:fillRect/>
          </a:stretch>
        </p:blipFill>
        <p:spPr>
          <a:xfrm>
            <a:off x="1371599" y="3600451"/>
            <a:ext cx="6259983" cy="3285662"/>
          </a:xfrm>
          <a:prstGeom prst="rect">
            <a:avLst/>
          </a:prstGeom>
        </p:spPr>
      </p:pic>
    </p:spTree>
    <p:extLst>
      <p:ext uri="{BB962C8B-B14F-4D97-AF65-F5344CB8AC3E}">
        <p14:creationId xmlns:p14="http://schemas.microsoft.com/office/powerpoint/2010/main" val="274103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5400" dirty="0"/>
              <a:t>ECE 3740 Systems Engineering Principles</a:t>
            </a:r>
            <a:r>
              <a:rPr lang="en-GB" dirty="0"/>
              <a:t> Project 5</a:t>
            </a:r>
            <a:endParaRPr lang="en-CA" dirty="0"/>
          </a:p>
        </p:txBody>
      </p:sp>
      <p:sp>
        <p:nvSpPr>
          <p:cNvPr id="3" name="Content Placeholder 2"/>
          <p:cNvSpPr>
            <a:spLocks noGrp="1"/>
          </p:cNvSpPr>
          <p:nvPr>
            <p:ph idx="1"/>
          </p:nvPr>
        </p:nvSpPr>
        <p:spPr/>
        <p:txBody>
          <a:bodyPr>
            <a:normAutofit/>
          </a:bodyPr>
          <a:lstStyle/>
          <a:p>
            <a:r>
              <a:rPr lang="en-CA" sz="1800" dirty="0">
                <a:latin typeface="Times New Roman" panose="02020603050405020304" pitchFamily="18" charset="0"/>
                <a:cs typeface="Times New Roman" panose="02020603050405020304" pitchFamily="18" charset="0"/>
              </a:rPr>
              <a:t>From previous project, we already have the client (Android app) and the server (MX7ck) board.</a:t>
            </a:r>
          </a:p>
          <a:p>
            <a:pPr marL="0" indent="0">
              <a:buNone/>
            </a:pPr>
            <a:endParaRPr lang="en-CA" sz="1800" dirty="0">
              <a:latin typeface="Times New Roman" panose="02020603050405020304" pitchFamily="18" charset="0"/>
              <a:cs typeface="Times New Roman" panose="02020603050405020304" pitchFamily="18" charset="0"/>
            </a:endParaRPr>
          </a:p>
          <a:p>
            <a:r>
              <a:rPr lang="en-CA" sz="1800" dirty="0">
                <a:latin typeface="Times New Roman" panose="02020603050405020304" pitchFamily="18" charset="0"/>
                <a:cs typeface="Times New Roman" panose="02020603050405020304" pitchFamily="18" charset="0"/>
              </a:rPr>
              <a:t>Therefore, I implemented Design 2:</a:t>
            </a:r>
          </a:p>
          <a:p>
            <a:pPr marL="0" indent="0">
              <a:buNone/>
            </a:pPr>
            <a:endParaRPr lang="en-CA" sz="1800" dirty="0">
              <a:latin typeface="Times New Roman" panose="02020603050405020304" pitchFamily="18" charset="0"/>
              <a:cs typeface="Times New Roman" panose="02020603050405020304" pitchFamily="18" charset="0"/>
            </a:endParaRPr>
          </a:p>
          <a:p>
            <a:pPr algn="l"/>
            <a:r>
              <a:rPr lang="en-US" sz="1800" b="0" i="0" dirty="0">
                <a:effectLst/>
                <a:latin typeface="Times New Roman" panose="02020603050405020304" pitchFamily="18" charset="0"/>
                <a:cs typeface="Times New Roman" panose="02020603050405020304" pitchFamily="18" charset="0"/>
              </a:rPr>
              <a:t>The proxy server functions both as a server and a client.</a:t>
            </a:r>
          </a:p>
          <a:p>
            <a:pPr algn="l"/>
            <a:r>
              <a:rPr lang="en-US" sz="1800" dirty="0">
                <a:latin typeface="Times New Roman" panose="02020603050405020304" pitchFamily="18" charset="0"/>
                <a:cs typeface="Times New Roman" panose="02020603050405020304" pitchFamily="18" charset="0"/>
              </a:rPr>
              <a:t>Server refers to the Proxy being the Server and the Android being the client</a:t>
            </a:r>
          </a:p>
          <a:p>
            <a:pPr algn="l"/>
            <a:r>
              <a:rPr lang="en-US" sz="1800" dirty="0">
                <a:latin typeface="Times New Roman" panose="02020603050405020304" pitchFamily="18" charset="0"/>
                <a:cs typeface="Times New Roman" panose="02020603050405020304" pitchFamily="18" charset="0"/>
              </a:rPr>
              <a:t>Client refers to the Proxy being the Client and the Board being the client</a:t>
            </a:r>
          </a:p>
          <a:p>
            <a:pPr algn="l"/>
            <a:r>
              <a:rPr lang="en-US" sz="1800" dirty="0">
                <a:latin typeface="Times New Roman" panose="02020603050405020304" pitchFamily="18" charset="0"/>
                <a:cs typeface="Times New Roman" panose="02020603050405020304" pitchFamily="18" charset="0"/>
              </a:rPr>
              <a:t>Another added feature is the proxy server connection to the Mx7cK Board, so the if a disconnect occurs it only happens between android and that corresponding server part of the proxy server, never the Board.</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As shown, here’s the Proxy server</a:t>
            </a:r>
          </a:p>
          <a:p>
            <a:pPr marL="0" indent="0" algn="l">
              <a:buNone/>
            </a:pPr>
            <a:r>
              <a:rPr lang="en-US" sz="1800" dirty="0">
                <a:latin typeface="Times New Roman" panose="02020603050405020304" pitchFamily="18" charset="0"/>
                <a:cs typeface="Times New Roman" panose="02020603050405020304" pitchFamily="18" charset="0"/>
              </a:rPr>
              <a:t>Package structure to be explained in these</a:t>
            </a:r>
          </a:p>
          <a:p>
            <a:pPr marL="0" indent="0" algn="l">
              <a:buNone/>
            </a:pPr>
            <a:r>
              <a:rPr lang="en-US" sz="1800" dirty="0">
                <a:latin typeface="Times New Roman" panose="02020603050405020304" pitchFamily="18" charset="0"/>
                <a:cs typeface="Times New Roman" panose="02020603050405020304" pitchFamily="18" charset="0"/>
              </a:rPr>
              <a:t>Upcoming PowerPoint slides.</a:t>
            </a:r>
          </a:p>
          <a:p>
            <a:pPr algn="l"/>
            <a:endParaRPr lang="en-US" sz="1800" dirty="0">
              <a:latin typeface="Times New Roman" panose="02020603050405020304" pitchFamily="18" charset="0"/>
              <a:cs typeface="Times New Roman" panose="02020603050405020304" pitchFamily="18" charset="0"/>
            </a:endParaRPr>
          </a:p>
          <a:p>
            <a:pPr algn="l"/>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1EFE8B-026E-47EA-BB1A-9BB419B40956}"/>
              </a:ext>
            </a:extLst>
          </p:cNvPr>
          <p:cNvPicPr>
            <a:picLocks noChangeAspect="1"/>
          </p:cNvPicPr>
          <p:nvPr/>
        </p:nvPicPr>
        <p:blipFill>
          <a:blip r:embed="rId4"/>
          <a:stretch>
            <a:fillRect/>
          </a:stretch>
        </p:blipFill>
        <p:spPr>
          <a:xfrm>
            <a:off x="4038600" y="4953000"/>
            <a:ext cx="3724795" cy="1438476"/>
          </a:xfrm>
          <a:prstGeom prst="rect">
            <a:avLst/>
          </a:prstGeom>
        </p:spPr>
      </p:pic>
      <p:pic>
        <p:nvPicPr>
          <p:cNvPr id="6" name="Recorded Sound">
            <a:hlinkClick r:id="" action="ppaction://media"/>
            <a:extLst>
              <a:ext uri="{FF2B5EF4-FFF2-40B4-BE49-F238E27FC236}">
                <a16:creationId xmlns:a16="http://schemas.microsoft.com/office/drawing/2014/main" id="{AB507B24-47D5-4C2C-95F9-B275D8DB5D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79731" y="2438400"/>
            <a:ext cx="487363" cy="487363"/>
          </a:xfrm>
          <a:prstGeom prst="rect">
            <a:avLst/>
          </a:prstGeom>
        </p:spPr>
      </p:pic>
    </p:spTree>
    <p:extLst>
      <p:ext uri="{BB962C8B-B14F-4D97-AF65-F5344CB8AC3E}">
        <p14:creationId xmlns:p14="http://schemas.microsoft.com/office/powerpoint/2010/main" val="20232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6700" dirty="0">
                <a:solidFill>
                  <a:prstClr val="black"/>
                </a:solidFill>
              </a:rPr>
              <a:t>Design Example #2:</a:t>
            </a:r>
            <a:br>
              <a:rPr lang="en-CA" sz="6700" dirty="0">
                <a:solidFill>
                  <a:prstClr val="black"/>
                </a:solidFill>
              </a:rPr>
            </a:br>
            <a:r>
              <a:rPr lang="en-CA" sz="3600" dirty="0">
                <a:solidFill>
                  <a:prstClr val="black"/>
                </a:solidFill>
              </a:rPr>
              <a:t>Connect Sequence Diagram</a:t>
            </a:r>
            <a:endParaRPr lang="en-CA" sz="6000" dirty="0"/>
          </a:p>
        </p:txBody>
      </p:sp>
      <p:sp>
        <p:nvSpPr>
          <p:cNvPr id="4" name="Rectangle 37"/>
          <p:cNvSpPr>
            <a:spLocks noChangeArrowheads="1"/>
          </p:cNvSpPr>
          <p:nvPr/>
        </p:nvSpPr>
        <p:spPr bwMode="auto">
          <a:xfrm>
            <a:off x="7333203" y="1645742"/>
            <a:ext cx="1615757" cy="74613"/>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sz="1600" b="1">
              <a:latin typeface="Calibri" panose="020F0502020204030204" pitchFamily="34" charset="0"/>
            </a:endParaRPr>
          </a:p>
        </p:txBody>
      </p:sp>
      <p:sp>
        <p:nvSpPr>
          <p:cNvPr id="5" name="Rectangle 38"/>
          <p:cNvSpPr>
            <a:spLocks noChangeArrowheads="1"/>
          </p:cNvSpPr>
          <p:nvPr/>
        </p:nvSpPr>
        <p:spPr bwMode="auto">
          <a:xfrm>
            <a:off x="2369830" y="1645742"/>
            <a:ext cx="4133321" cy="74613"/>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sz="1600" b="1">
              <a:latin typeface="Calibri" panose="020F0502020204030204" pitchFamily="34" charset="0"/>
            </a:endParaRPr>
          </a:p>
        </p:txBody>
      </p:sp>
      <p:sp>
        <p:nvSpPr>
          <p:cNvPr id="6" name="Rectangle 39"/>
          <p:cNvSpPr>
            <a:spLocks noChangeArrowheads="1"/>
          </p:cNvSpPr>
          <p:nvPr/>
        </p:nvSpPr>
        <p:spPr bwMode="auto">
          <a:xfrm>
            <a:off x="7517605" y="1402855"/>
            <a:ext cx="1225079" cy="246221"/>
          </a:xfrm>
          <a:prstGeom prst="rect">
            <a:avLst/>
          </a:prstGeom>
          <a:noFill/>
          <a:ln w="9525">
            <a:noFill/>
            <a:miter lim="800000"/>
            <a:headEnd/>
            <a:tailEnd/>
          </a:ln>
        </p:spPr>
        <p:txBody>
          <a:bodyPr wrap="none" lIns="0" tIns="0" rIns="0" bIns="0">
            <a:spAutoFit/>
          </a:bodyPr>
          <a:lstStyle/>
          <a:p>
            <a:pPr algn="l">
              <a:spcBef>
                <a:spcPct val="0"/>
              </a:spcBef>
              <a:buFontTx/>
              <a:buNone/>
            </a:pPr>
            <a:r>
              <a:rPr lang="en-US" sz="1600" b="1" dirty="0">
                <a:latin typeface="Calibri" panose="020F0502020204030204" pitchFamily="34" charset="0"/>
              </a:rPr>
              <a:t>Android Client</a:t>
            </a:r>
            <a:endParaRPr lang="en-US" sz="1600" b="1" dirty="0">
              <a:solidFill>
                <a:schemeClr val="tx1"/>
              </a:solidFill>
              <a:latin typeface="Calibri" panose="020F0502020204030204" pitchFamily="34" charset="0"/>
            </a:endParaRPr>
          </a:p>
        </p:txBody>
      </p:sp>
      <p:sp>
        <p:nvSpPr>
          <p:cNvPr id="7" name="Rectangle 40"/>
          <p:cNvSpPr>
            <a:spLocks noChangeArrowheads="1"/>
          </p:cNvSpPr>
          <p:nvPr/>
        </p:nvSpPr>
        <p:spPr bwMode="auto">
          <a:xfrm>
            <a:off x="4022969" y="1402855"/>
            <a:ext cx="1073692" cy="246221"/>
          </a:xfrm>
          <a:prstGeom prst="rect">
            <a:avLst/>
          </a:prstGeom>
          <a:noFill/>
          <a:ln w="9525">
            <a:noFill/>
            <a:miter lim="800000"/>
            <a:headEnd/>
            <a:tailEnd/>
          </a:ln>
        </p:spPr>
        <p:txBody>
          <a:bodyPr wrap="none" lIns="0" tIns="0" rIns="0" bIns="0">
            <a:spAutoFit/>
          </a:bodyPr>
          <a:lstStyle/>
          <a:p>
            <a:pPr algn="l">
              <a:spcBef>
                <a:spcPct val="0"/>
              </a:spcBef>
              <a:buFontTx/>
              <a:buNone/>
            </a:pPr>
            <a:r>
              <a:rPr lang="en-US" sz="1600" b="1" dirty="0">
                <a:latin typeface="Calibri" panose="020F0502020204030204" pitchFamily="34" charset="0"/>
              </a:rPr>
              <a:t>Proxy Server</a:t>
            </a:r>
            <a:endParaRPr lang="en-US" sz="1600" b="1" dirty="0">
              <a:solidFill>
                <a:schemeClr val="tx1"/>
              </a:solidFill>
              <a:latin typeface="Calibri" panose="020F0502020204030204" pitchFamily="34" charset="0"/>
            </a:endParaRPr>
          </a:p>
        </p:txBody>
      </p:sp>
      <p:sp>
        <p:nvSpPr>
          <p:cNvPr id="8" name="Rectangle 7"/>
          <p:cNvSpPr/>
          <p:nvPr/>
        </p:nvSpPr>
        <p:spPr bwMode="auto">
          <a:xfrm>
            <a:off x="3409702" y="1817440"/>
            <a:ext cx="552698"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dirty="0">
                <a:latin typeface="Calibri" panose="020F0502020204030204" pitchFamily="34" charset="0"/>
              </a:rPr>
              <a:t>App</a:t>
            </a:r>
          </a:p>
        </p:txBody>
      </p:sp>
      <p:sp>
        <p:nvSpPr>
          <p:cNvPr id="9" name="Rectangle 8"/>
          <p:cNvSpPr/>
          <p:nvPr/>
        </p:nvSpPr>
        <p:spPr bwMode="auto">
          <a:xfrm>
            <a:off x="4046372" y="1817440"/>
            <a:ext cx="1143620"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u="sng" dirty="0" err="1">
                <a:latin typeface="Calibri" panose="020F0502020204030204" pitchFamily="34" charset="0"/>
              </a:rPr>
              <a:t>ServerSocket</a:t>
            </a:r>
            <a:endParaRPr lang="en-CA" sz="1600" u="sng" dirty="0">
              <a:latin typeface="Calibri" panose="020F0502020204030204" pitchFamily="34" charset="0"/>
            </a:endParaRPr>
          </a:p>
        </p:txBody>
      </p:sp>
      <p:sp>
        <p:nvSpPr>
          <p:cNvPr id="10" name="Rectangle 9"/>
          <p:cNvSpPr/>
          <p:nvPr/>
        </p:nvSpPr>
        <p:spPr bwMode="auto">
          <a:xfrm>
            <a:off x="5252740" y="1817440"/>
            <a:ext cx="1250412"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u="sng" dirty="0" err="1">
                <a:latin typeface="Calibri" panose="020F0502020204030204" pitchFamily="34" charset="0"/>
              </a:rPr>
              <a:t>ClientA:Socket</a:t>
            </a:r>
            <a:endParaRPr lang="en-CA" sz="1600" u="sng" dirty="0">
              <a:latin typeface="Calibri" panose="020F0502020204030204" pitchFamily="34" charset="0"/>
            </a:endParaRPr>
          </a:p>
        </p:txBody>
      </p:sp>
      <p:sp>
        <p:nvSpPr>
          <p:cNvPr id="11" name="Rectangle 10"/>
          <p:cNvSpPr/>
          <p:nvPr/>
        </p:nvSpPr>
        <p:spPr bwMode="auto">
          <a:xfrm>
            <a:off x="3636884" y="6785992"/>
            <a:ext cx="98334"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2" name="Rectangle 11"/>
          <p:cNvSpPr/>
          <p:nvPr/>
        </p:nvSpPr>
        <p:spPr bwMode="auto">
          <a:xfrm>
            <a:off x="4559387" y="6785992"/>
            <a:ext cx="117590"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sp>
        <p:nvSpPr>
          <p:cNvPr id="13" name="Rectangle 12"/>
          <p:cNvSpPr/>
          <p:nvPr/>
        </p:nvSpPr>
        <p:spPr bwMode="auto">
          <a:xfrm>
            <a:off x="5180732" y="6785992"/>
            <a:ext cx="1448668"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cxnSp>
        <p:nvCxnSpPr>
          <p:cNvPr id="14" name="Straight Connector 13"/>
          <p:cNvCxnSpPr>
            <a:stCxn id="8" idx="2"/>
            <a:endCxn id="11" idx="0"/>
          </p:cNvCxnSpPr>
          <p:nvPr/>
        </p:nvCxnSpPr>
        <p:spPr bwMode="auto">
          <a:xfrm>
            <a:off x="3686051"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a:stCxn id="9" idx="2"/>
            <a:endCxn id="12" idx="0"/>
          </p:cNvCxnSpPr>
          <p:nvPr/>
        </p:nvCxnSpPr>
        <p:spPr bwMode="auto">
          <a:xfrm>
            <a:off x="4618182"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5905066"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7" name="Rectangle 16"/>
          <p:cNvSpPr/>
          <p:nvPr/>
        </p:nvSpPr>
        <p:spPr bwMode="auto">
          <a:xfrm>
            <a:off x="3578039" y="2465511"/>
            <a:ext cx="216024" cy="4217395"/>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9" name="Rectangle 18"/>
          <p:cNvSpPr/>
          <p:nvPr/>
        </p:nvSpPr>
        <p:spPr bwMode="auto">
          <a:xfrm>
            <a:off x="4510170" y="2789548"/>
            <a:ext cx="216024" cy="3893358"/>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25" name="Rectangle 24"/>
          <p:cNvSpPr/>
          <p:nvPr/>
        </p:nvSpPr>
        <p:spPr bwMode="auto">
          <a:xfrm>
            <a:off x="7338198" y="1817440"/>
            <a:ext cx="449154"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dirty="0">
                <a:latin typeface="Calibri" panose="020F0502020204030204" pitchFamily="34" charset="0"/>
              </a:rPr>
              <a:t>App</a:t>
            </a:r>
          </a:p>
        </p:txBody>
      </p:sp>
      <p:sp>
        <p:nvSpPr>
          <p:cNvPr id="26" name="Rectangle 25"/>
          <p:cNvSpPr/>
          <p:nvPr/>
        </p:nvSpPr>
        <p:spPr bwMode="auto">
          <a:xfrm>
            <a:off x="8286030" y="1817440"/>
            <a:ext cx="662930"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u="sng" dirty="0">
                <a:latin typeface="Calibri" panose="020F0502020204030204" pitchFamily="34" charset="0"/>
              </a:rPr>
              <a:t>Client</a:t>
            </a:r>
            <a:br>
              <a:rPr lang="en-CA" sz="1600" u="sng" dirty="0">
                <a:latin typeface="Calibri" panose="020F0502020204030204" pitchFamily="34" charset="0"/>
              </a:rPr>
            </a:br>
            <a:r>
              <a:rPr lang="en-CA" sz="1600" u="sng" dirty="0">
                <a:latin typeface="Calibri" panose="020F0502020204030204" pitchFamily="34" charset="0"/>
              </a:rPr>
              <a:t>Socket</a:t>
            </a:r>
          </a:p>
        </p:txBody>
      </p:sp>
      <p:sp>
        <p:nvSpPr>
          <p:cNvPr id="27" name="Rectangle 26"/>
          <p:cNvSpPr/>
          <p:nvPr/>
        </p:nvSpPr>
        <p:spPr bwMode="auto">
          <a:xfrm>
            <a:off x="7515280" y="6785992"/>
            <a:ext cx="94990"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28" name="Rectangle 27"/>
          <p:cNvSpPr/>
          <p:nvPr/>
        </p:nvSpPr>
        <p:spPr bwMode="auto">
          <a:xfrm>
            <a:off x="8528694" y="6785992"/>
            <a:ext cx="177602"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cxnSp>
        <p:nvCxnSpPr>
          <p:cNvPr id="29" name="Straight Connector 28"/>
          <p:cNvCxnSpPr>
            <a:stCxn id="25" idx="2"/>
            <a:endCxn id="27" idx="0"/>
          </p:cNvCxnSpPr>
          <p:nvPr/>
        </p:nvCxnSpPr>
        <p:spPr bwMode="auto">
          <a:xfrm>
            <a:off x="7562775"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a:stCxn id="26" idx="2"/>
            <a:endCxn id="28" idx="0"/>
          </p:cNvCxnSpPr>
          <p:nvPr/>
        </p:nvCxnSpPr>
        <p:spPr bwMode="auto">
          <a:xfrm>
            <a:off x="8617495"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1" name="Rectangle 30"/>
          <p:cNvSpPr/>
          <p:nvPr/>
        </p:nvSpPr>
        <p:spPr bwMode="auto">
          <a:xfrm>
            <a:off x="7454763" y="2465511"/>
            <a:ext cx="216024" cy="4217395"/>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33" name="Rectangle 32"/>
          <p:cNvSpPr/>
          <p:nvPr/>
        </p:nvSpPr>
        <p:spPr bwMode="auto">
          <a:xfrm>
            <a:off x="8509483" y="2789548"/>
            <a:ext cx="216024" cy="3893358"/>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nvGrpSpPr>
          <p:cNvPr id="60" name="Group 59"/>
          <p:cNvGrpSpPr/>
          <p:nvPr/>
        </p:nvGrpSpPr>
        <p:grpSpPr>
          <a:xfrm>
            <a:off x="7551475" y="4464872"/>
            <a:ext cx="1077496" cy="716728"/>
            <a:chOff x="7551475" y="4464872"/>
            <a:chExt cx="1077496" cy="716728"/>
          </a:xfrm>
        </p:grpSpPr>
        <p:cxnSp>
          <p:nvCxnSpPr>
            <p:cNvPr id="35" name="Straight Arrow Connector 34"/>
            <p:cNvCxnSpPr>
              <a:stCxn id="37" idx="3"/>
              <a:endCxn id="38" idx="1"/>
            </p:cNvCxnSpPr>
            <p:nvPr/>
          </p:nvCxnSpPr>
          <p:spPr bwMode="auto">
            <a:xfrm>
              <a:off x="7669066" y="4788109"/>
              <a:ext cx="842314"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37" name="Rectangle 36"/>
            <p:cNvSpPr/>
            <p:nvPr/>
          </p:nvSpPr>
          <p:spPr bwMode="auto">
            <a:xfrm>
              <a:off x="7551475" y="4680097"/>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38" name="Rectangle 37"/>
            <p:cNvSpPr/>
            <p:nvPr/>
          </p:nvSpPr>
          <p:spPr bwMode="auto">
            <a:xfrm>
              <a:off x="8511380" y="4680097"/>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39" name="TextBox 38"/>
            <p:cNvSpPr txBox="1"/>
            <p:nvPr/>
          </p:nvSpPr>
          <p:spPr>
            <a:xfrm>
              <a:off x="7735471" y="4464872"/>
              <a:ext cx="708463" cy="338554"/>
            </a:xfrm>
            <a:prstGeom prst="rect">
              <a:avLst/>
            </a:prstGeom>
            <a:noFill/>
          </p:spPr>
          <p:txBody>
            <a:bodyPr wrap="none" rtlCol="0">
              <a:spAutoFit/>
            </a:bodyPr>
            <a:lstStyle/>
            <a:p>
              <a:r>
                <a:rPr lang="en-CA" sz="1600" dirty="0">
                  <a:latin typeface="Calibri" panose="020F0502020204030204" pitchFamily="34" charset="0"/>
                </a:rPr>
                <a:t>create</a:t>
              </a:r>
            </a:p>
          </p:txBody>
        </p:sp>
        <p:sp>
          <p:nvSpPr>
            <p:cNvPr id="41" name="Rectangle 40"/>
            <p:cNvSpPr/>
            <p:nvPr/>
          </p:nvSpPr>
          <p:spPr bwMode="auto">
            <a:xfrm>
              <a:off x="7551475" y="49655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42" name="Rectangle 41"/>
            <p:cNvSpPr/>
            <p:nvPr/>
          </p:nvSpPr>
          <p:spPr bwMode="auto">
            <a:xfrm>
              <a:off x="8511380" y="49655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43" name="Straight Arrow Connector 42"/>
            <p:cNvCxnSpPr>
              <a:stCxn id="41" idx="3"/>
              <a:endCxn id="42" idx="1"/>
            </p:cNvCxnSpPr>
            <p:nvPr/>
          </p:nvCxnSpPr>
          <p:spPr bwMode="auto">
            <a:xfrm>
              <a:off x="7669066" y="5073588"/>
              <a:ext cx="842314"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4" name="TextBox 43"/>
            <p:cNvSpPr txBox="1"/>
            <p:nvPr/>
          </p:nvSpPr>
          <p:spPr>
            <a:xfrm>
              <a:off x="7664009" y="4753072"/>
              <a:ext cx="851387" cy="338554"/>
            </a:xfrm>
            <a:prstGeom prst="rect">
              <a:avLst/>
            </a:prstGeom>
            <a:noFill/>
          </p:spPr>
          <p:txBody>
            <a:bodyPr wrap="none" rtlCol="0">
              <a:spAutoFit/>
            </a:bodyPr>
            <a:lstStyle/>
            <a:p>
              <a:r>
                <a:rPr lang="en-CA" sz="1600" dirty="0">
                  <a:latin typeface="Calibri" panose="020F0502020204030204" pitchFamily="34" charset="0"/>
                </a:rPr>
                <a:t>connect</a:t>
              </a:r>
            </a:p>
          </p:txBody>
        </p:sp>
      </p:grpSp>
      <p:sp>
        <p:nvSpPr>
          <p:cNvPr id="53" name="Rectangle 52"/>
          <p:cNvSpPr/>
          <p:nvPr/>
        </p:nvSpPr>
        <p:spPr bwMode="auto">
          <a:xfrm>
            <a:off x="4610621" y="548759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nvGrpSpPr>
          <p:cNvPr id="45" name="Group 44"/>
          <p:cNvGrpSpPr/>
          <p:nvPr/>
        </p:nvGrpSpPr>
        <p:grpSpPr>
          <a:xfrm>
            <a:off x="3674751" y="2514600"/>
            <a:ext cx="1163710" cy="3950341"/>
            <a:chOff x="3674751" y="2514600"/>
            <a:chExt cx="1163710" cy="3950341"/>
          </a:xfrm>
        </p:grpSpPr>
        <p:cxnSp>
          <p:nvCxnSpPr>
            <p:cNvPr id="138" name="Elbow Connector 137"/>
            <p:cNvCxnSpPr>
              <a:cxnSpLocks/>
              <a:stCxn id="139" idx="3"/>
            </p:cNvCxnSpPr>
            <p:nvPr/>
          </p:nvCxnSpPr>
          <p:spPr bwMode="auto">
            <a:xfrm>
              <a:off x="4735773" y="3018148"/>
              <a:ext cx="102688" cy="3446793"/>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grpSp>
          <p:nvGrpSpPr>
            <p:cNvPr id="40" name="Group 39"/>
            <p:cNvGrpSpPr/>
            <p:nvPr/>
          </p:nvGrpSpPr>
          <p:grpSpPr>
            <a:xfrm>
              <a:off x="3674751" y="2514600"/>
              <a:ext cx="1061022" cy="611560"/>
              <a:chOff x="3674751" y="2514600"/>
              <a:chExt cx="1061022" cy="611560"/>
            </a:xfrm>
          </p:grpSpPr>
          <p:sp>
            <p:nvSpPr>
              <p:cNvPr id="21" name="Rectangle 20"/>
              <p:cNvSpPr/>
              <p:nvPr/>
            </p:nvSpPr>
            <p:spPr bwMode="auto">
              <a:xfrm>
                <a:off x="3674751" y="268153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22" name="Rectangle 21"/>
              <p:cNvSpPr/>
              <p:nvPr/>
            </p:nvSpPr>
            <p:spPr bwMode="auto">
              <a:xfrm>
                <a:off x="4503275" y="268153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23" name="Straight Arrow Connector 22"/>
              <p:cNvCxnSpPr>
                <a:stCxn id="21" idx="3"/>
                <a:endCxn id="22" idx="1"/>
              </p:cNvCxnSpPr>
              <p:nvPr/>
            </p:nvCxnSpPr>
            <p:spPr bwMode="auto">
              <a:xfrm>
                <a:off x="3792342" y="2789548"/>
                <a:ext cx="710933"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24" name="TextBox 23"/>
              <p:cNvSpPr txBox="1"/>
              <p:nvPr/>
            </p:nvSpPr>
            <p:spPr>
              <a:xfrm>
                <a:off x="3794110" y="2514600"/>
                <a:ext cx="708463" cy="338554"/>
              </a:xfrm>
              <a:prstGeom prst="rect">
                <a:avLst/>
              </a:prstGeom>
              <a:noFill/>
            </p:spPr>
            <p:txBody>
              <a:bodyPr wrap="none" rtlCol="0">
                <a:spAutoFit/>
              </a:bodyPr>
              <a:lstStyle/>
              <a:p>
                <a:r>
                  <a:rPr lang="en-CA" sz="1600" dirty="0">
                    <a:latin typeface="Calibri" panose="020F0502020204030204" pitchFamily="34" charset="0"/>
                  </a:rPr>
                  <a:t>create</a:t>
                </a:r>
              </a:p>
            </p:txBody>
          </p:sp>
          <p:sp>
            <p:nvSpPr>
              <p:cNvPr id="134" name="Rectangle 133"/>
              <p:cNvSpPr/>
              <p:nvPr/>
            </p:nvSpPr>
            <p:spPr bwMode="auto">
              <a:xfrm>
                <a:off x="3674751" y="291013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35" name="Rectangle 134"/>
              <p:cNvSpPr/>
              <p:nvPr/>
            </p:nvSpPr>
            <p:spPr bwMode="auto">
              <a:xfrm>
                <a:off x="4503275" y="291013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136" name="Straight Arrow Connector 135"/>
              <p:cNvCxnSpPr>
                <a:stCxn id="134" idx="3"/>
                <a:endCxn id="135" idx="1"/>
              </p:cNvCxnSpPr>
              <p:nvPr/>
            </p:nvCxnSpPr>
            <p:spPr bwMode="auto">
              <a:xfrm>
                <a:off x="3792342" y="3018148"/>
                <a:ext cx="710933"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37" name="TextBox 136"/>
              <p:cNvSpPr txBox="1"/>
              <p:nvPr/>
            </p:nvSpPr>
            <p:spPr>
              <a:xfrm>
                <a:off x="3832230" y="2743200"/>
                <a:ext cx="632224" cy="338554"/>
              </a:xfrm>
              <a:prstGeom prst="rect">
                <a:avLst/>
              </a:prstGeom>
              <a:noFill/>
            </p:spPr>
            <p:txBody>
              <a:bodyPr wrap="none" rtlCol="0">
                <a:spAutoFit/>
              </a:bodyPr>
              <a:lstStyle/>
              <a:p>
                <a:r>
                  <a:rPr lang="en-CA" sz="1600" dirty="0">
                    <a:latin typeface="Calibri" panose="020F0502020204030204" pitchFamily="34" charset="0"/>
                  </a:rPr>
                  <a:t>listen</a:t>
                </a:r>
              </a:p>
            </p:txBody>
          </p:sp>
          <p:sp>
            <p:nvSpPr>
              <p:cNvPr id="139" name="Rectangle 138"/>
              <p:cNvSpPr/>
              <p:nvPr/>
            </p:nvSpPr>
            <p:spPr bwMode="auto">
              <a:xfrm>
                <a:off x="4618182" y="291013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grpSp>
      <p:sp>
        <p:nvSpPr>
          <p:cNvPr id="140" name="Rectangle 139"/>
          <p:cNvSpPr/>
          <p:nvPr/>
        </p:nvSpPr>
        <p:spPr bwMode="auto">
          <a:xfrm>
            <a:off x="4730286" y="63371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85" name="Rectangle 38"/>
          <p:cNvSpPr>
            <a:spLocks noChangeArrowheads="1"/>
          </p:cNvSpPr>
          <p:nvPr/>
        </p:nvSpPr>
        <p:spPr bwMode="auto">
          <a:xfrm>
            <a:off x="99816" y="1645742"/>
            <a:ext cx="1494704" cy="74613"/>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sz="1600" b="1">
              <a:latin typeface="Calibri" panose="020F0502020204030204" pitchFamily="34" charset="0"/>
            </a:endParaRPr>
          </a:p>
        </p:txBody>
      </p:sp>
      <p:sp>
        <p:nvSpPr>
          <p:cNvPr id="86" name="Rectangle 40"/>
          <p:cNvSpPr>
            <a:spLocks noChangeArrowheads="1"/>
          </p:cNvSpPr>
          <p:nvPr/>
        </p:nvSpPr>
        <p:spPr bwMode="auto">
          <a:xfrm>
            <a:off x="304800" y="1402855"/>
            <a:ext cx="1190903" cy="246221"/>
          </a:xfrm>
          <a:prstGeom prst="rect">
            <a:avLst/>
          </a:prstGeom>
          <a:noFill/>
          <a:ln w="9525">
            <a:noFill/>
            <a:miter lim="800000"/>
            <a:headEnd/>
            <a:tailEnd/>
          </a:ln>
        </p:spPr>
        <p:txBody>
          <a:bodyPr wrap="none" lIns="0" tIns="0" rIns="0" bIns="0">
            <a:spAutoFit/>
          </a:bodyPr>
          <a:lstStyle/>
          <a:p>
            <a:pPr algn="l">
              <a:spcBef>
                <a:spcPct val="0"/>
              </a:spcBef>
              <a:buFontTx/>
              <a:buNone/>
            </a:pPr>
            <a:r>
              <a:rPr lang="en-US" sz="1600" b="1" dirty="0" err="1">
                <a:latin typeface="Calibri" panose="020F0502020204030204" pitchFamily="34" charset="0"/>
              </a:rPr>
              <a:t>MX7cK</a:t>
            </a:r>
            <a:r>
              <a:rPr lang="en-US" sz="1600" b="1" dirty="0">
                <a:latin typeface="Calibri" panose="020F0502020204030204" pitchFamily="34" charset="0"/>
              </a:rPr>
              <a:t> Server</a:t>
            </a:r>
            <a:endParaRPr lang="en-US" sz="1600" b="1" dirty="0">
              <a:solidFill>
                <a:schemeClr val="tx1"/>
              </a:solidFill>
              <a:latin typeface="Calibri" panose="020F0502020204030204" pitchFamily="34" charset="0"/>
            </a:endParaRPr>
          </a:p>
        </p:txBody>
      </p:sp>
      <p:sp>
        <p:nvSpPr>
          <p:cNvPr id="89" name="Rectangle 88"/>
          <p:cNvSpPr/>
          <p:nvPr/>
        </p:nvSpPr>
        <p:spPr bwMode="auto">
          <a:xfrm>
            <a:off x="105020" y="1817440"/>
            <a:ext cx="936104"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dirty="0" err="1">
                <a:latin typeface="Calibri" panose="020F0502020204030204" pitchFamily="34" charset="0"/>
              </a:rPr>
              <a:t>MyServer</a:t>
            </a:r>
            <a:endParaRPr lang="en-CA" sz="1600" dirty="0">
              <a:latin typeface="Calibri" panose="020F0502020204030204" pitchFamily="34" charset="0"/>
            </a:endParaRPr>
          </a:p>
        </p:txBody>
      </p:sp>
      <p:cxnSp>
        <p:nvCxnSpPr>
          <p:cNvPr id="90" name="Straight Connector 89"/>
          <p:cNvCxnSpPr>
            <a:stCxn id="89" idx="2"/>
          </p:cNvCxnSpPr>
          <p:nvPr/>
        </p:nvCxnSpPr>
        <p:spPr bwMode="auto">
          <a:xfrm>
            <a:off x="573072"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91" name="Rectangle 90"/>
          <p:cNvSpPr/>
          <p:nvPr/>
        </p:nvSpPr>
        <p:spPr bwMode="auto">
          <a:xfrm>
            <a:off x="465060" y="2465511"/>
            <a:ext cx="216024" cy="4217395"/>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07" name="Rectangle 106"/>
          <p:cNvSpPr/>
          <p:nvPr/>
        </p:nvSpPr>
        <p:spPr bwMode="auto">
          <a:xfrm>
            <a:off x="1603112" y="524368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nvGrpSpPr>
          <p:cNvPr id="61" name="Group 60"/>
          <p:cNvGrpSpPr/>
          <p:nvPr/>
        </p:nvGrpSpPr>
        <p:grpSpPr>
          <a:xfrm>
            <a:off x="4729612" y="5000672"/>
            <a:ext cx="3899359" cy="1682233"/>
            <a:chOff x="4729612" y="5000672"/>
            <a:chExt cx="3899359" cy="1682233"/>
          </a:xfrm>
        </p:grpSpPr>
        <p:sp>
          <p:nvSpPr>
            <p:cNvPr id="46" name="Rectangle 45"/>
            <p:cNvSpPr/>
            <p:nvPr/>
          </p:nvSpPr>
          <p:spPr bwMode="auto">
            <a:xfrm>
              <a:off x="8511380" y="518504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47" name="Rectangle 46"/>
            <p:cNvSpPr/>
            <p:nvPr/>
          </p:nvSpPr>
          <p:spPr bwMode="auto">
            <a:xfrm>
              <a:off x="4729612" y="518504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49" name="TextBox 48"/>
            <p:cNvSpPr txBox="1"/>
            <p:nvPr/>
          </p:nvSpPr>
          <p:spPr>
            <a:xfrm>
              <a:off x="6174536" y="5000672"/>
              <a:ext cx="1138453" cy="584775"/>
            </a:xfrm>
            <a:prstGeom prst="rect">
              <a:avLst/>
            </a:prstGeom>
            <a:noFill/>
          </p:spPr>
          <p:txBody>
            <a:bodyPr wrap="none" rtlCol="0">
              <a:spAutoFit/>
            </a:bodyPr>
            <a:lstStyle/>
            <a:p>
              <a:pPr algn="ctr"/>
              <a:r>
                <a:rPr lang="en-CA" sz="1600" dirty="0">
                  <a:latin typeface="Calibri" panose="020F0502020204030204" pitchFamily="34" charset="0"/>
                </a:rPr>
                <a:t>Connection</a:t>
              </a:r>
            </a:p>
            <a:p>
              <a:pPr algn="ctr"/>
              <a:r>
                <a:rPr lang="en-CA" sz="1600" dirty="0">
                  <a:latin typeface="Calibri" panose="020F0502020204030204" pitchFamily="34" charset="0"/>
                </a:rPr>
                <a:t>request</a:t>
              </a:r>
            </a:p>
          </p:txBody>
        </p:sp>
        <p:sp>
          <p:nvSpPr>
            <p:cNvPr id="51" name="Rectangle 50"/>
            <p:cNvSpPr/>
            <p:nvPr/>
          </p:nvSpPr>
          <p:spPr bwMode="auto">
            <a:xfrm>
              <a:off x="5797054" y="5476616"/>
              <a:ext cx="216024" cy="1206289"/>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54" name="Rectangle 53"/>
            <p:cNvSpPr/>
            <p:nvPr/>
          </p:nvSpPr>
          <p:spPr bwMode="auto">
            <a:xfrm>
              <a:off x="5800521" y="548759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58" name="Rectangle 57"/>
            <p:cNvSpPr/>
            <p:nvPr/>
          </p:nvSpPr>
          <p:spPr bwMode="auto">
            <a:xfrm>
              <a:off x="5895487" y="5631614"/>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59" name="Rectangle 58"/>
            <p:cNvSpPr/>
            <p:nvPr/>
          </p:nvSpPr>
          <p:spPr bwMode="auto">
            <a:xfrm>
              <a:off x="8509483" y="5631614"/>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03" name="Rectangle 102"/>
            <p:cNvSpPr/>
            <p:nvPr/>
          </p:nvSpPr>
          <p:spPr bwMode="auto">
            <a:xfrm>
              <a:off x="5811343" y="5891754"/>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08" name="Rectangle 107"/>
            <p:cNvSpPr/>
            <p:nvPr/>
          </p:nvSpPr>
          <p:spPr bwMode="auto">
            <a:xfrm>
              <a:off x="5796479" y="547661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12" name="Rectangle 111"/>
            <p:cNvSpPr/>
            <p:nvPr/>
          </p:nvSpPr>
          <p:spPr bwMode="auto">
            <a:xfrm>
              <a:off x="5895487" y="573190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13" name="Rectangle 112"/>
            <p:cNvSpPr/>
            <p:nvPr/>
          </p:nvSpPr>
          <p:spPr bwMode="auto">
            <a:xfrm>
              <a:off x="8509483" y="573190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114" name="Straight Arrow Connector 113"/>
            <p:cNvCxnSpPr>
              <a:stCxn id="112" idx="3"/>
              <a:endCxn id="113" idx="1"/>
            </p:cNvCxnSpPr>
            <p:nvPr/>
          </p:nvCxnSpPr>
          <p:spPr bwMode="auto">
            <a:xfrm>
              <a:off x="6013078" y="5839918"/>
              <a:ext cx="2496405"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15" name="TextBox 114"/>
            <p:cNvSpPr txBox="1"/>
            <p:nvPr/>
          </p:nvSpPr>
          <p:spPr>
            <a:xfrm>
              <a:off x="6226795" y="5543705"/>
              <a:ext cx="1138453" cy="584775"/>
            </a:xfrm>
            <a:prstGeom prst="rect">
              <a:avLst/>
            </a:prstGeom>
            <a:noFill/>
          </p:spPr>
          <p:txBody>
            <a:bodyPr wrap="none" rtlCol="0">
              <a:spAutoFit/>
            </a:bodyPr>
            <a:lstStyle/>
            <a:p>
              <a:r>
                <a:rPr lang="en-CA" sz="1600" dirty="0">
                  <a:latin typeface="Calibri" panose="020F0502020204030204" pitchFamily="34" charset="0"/>
                </a:rPr>
                <a:t>Connection</a:t>
              </a:r>
            </a:p>
            <a:p>
              <a:r>
                <a:rPr lang="en-CA" sz="1600" dirty="0">
                  <a:latin typeface="Calibri" panose="020F0502020204030204" pitchFamily="34" charset="0"/>
                </a:rPr>
                <a:t>established</a:t>
              </a:r>
            </a:p>
          </p:txBody>
        </p:sp>
        <p:cxnSp>
          <p:nvCxnSpPr>
            <p:cNvPr id="48" name="Straight Arrow Connector 47"/>
            <p:cNvCxnSpPr>
              <a:cxnSpLocks/>
              <a:stCxn id="46" idx="1"/>
              <a:endCxn id="47" idx="3"/>
            </p:cNvCxnSpPr>
            <p:nvPr/>
          </p:nvCxnSpPr>
          <p:spPr bwMode="auto">
            <a:xfrm flipH="1">
              <a:off x="4847203" y="5293060"/>
              <a:ext cx="3664177"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sp>
        <p:nvSpPr>
          <p:cNvPr id="142" name="Rectangle 141"/>
          <p:cNvSpPr/>
          <p:nvPr/>
        </p:nvSpPr>
        <p:spPr bwMode="auto">
          <a:xfrm>
            <a:off x="1427712" y="6785992"/>
            <a:ext cx="117590"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sp>
        <p:nvSpPr>
          <p:cNvPr id="143" name="Rectangle 142"/>
          <p:cNvSpPr/>
          <p:nvPr/>
        </p:nvSpPr>
        <p:spPr bwMode="auto">
          <a:xfrm>
            <a:off x="1378495" y="2590800"/>
            <a:ext cx="216024" cy="4092106"/>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nvGrpSpPr>
          <p:cNvPr id="57" name="Group 56"/>
          <p:cNvGrpSpPr/>
          <p:nvPr/>
        </p:nvGrpSpPr>
        <p:grpSpPr>
          <a:xfrm>
            <a:off x="567598" y="2438400"/>
            <a:ext cx="1139188" cy="3935805"/>
            <a:chOff x="567598" y="2438400"/>
            <a:chExt cx="1139188" cy="3935805"/>
          </a:xfrm>
        </p:grpSpPr>
        <p:cxnSp>
          <p:nvCxnSpPr>
            <p:cNvPr id="147" name="Elbow Connector 146"/>
            <p:cNvCxnSpPr>
              <a:stCxn id="148" idx="3"/>
            </p:cNvCxnSpPr>
            <p:nvPr/>
          </p:nvCxnSpPr>
          <p:spPr bwMode="auto">
            <a:xfrm>
              <a:off x="1604098" y="2927412"/>
              <a:ext cx="102688" cy="3446793"/>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sp>
          <p:nvSpPr>
            <p:cNvPr id="116" name="Rectangle 115"/>
            <p:cNvSpPr/>
            <p:nvPr/>
          </p:nvSpPr>
          <p:spPr bwMode="auto">
            <a:xfrm>
              <a:off x="567598" y="260533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17" name="Rectangle 116"/>
            <p:cNvSpPr/>
            <p:nvPr/>
          </p:nvSpPr>
          <p:spPr bwMode="auto">
            <a:xfrm>
              <a:off x="1381645" y="260533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118" name="Straight Arrow Connector 117"/>
            <p:cNvCxnSpPr>
              <a:stCxn id="116" idx="3"/>
              <a:endCxn id="117" idx="1"/>
            </p:cNvCxnSpPr>
            <p:nvPr/>
          </p:nvCxnSpPr>
          <p:spPr bwMode="auto">
            <a:xfrm>
              <a:off x="685189" y="2713348"/>
              <a:ext cx="696456"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19" name="TextBox 118"/>
            <p:cNvSpPr txBox="1"/>
            <p:nvPr/>
          </p:nvSpPr>
          <p:spPr>
            <a:xfrm>
              <a:off x="629920" y="2438400"/>
              <a:ext cx="708463" cy="338554"/>
            </a:xfrm>
            <a:prstGeom prst="rect">
              <a:avLst/>
            </a:prstGeom>
            <a:noFill/>
          </p:spPr>
          <p:txBody>
            <a:bodyPr wrap="none" rtlCol="0">
              <a:spAutoFit/>
            </a:bodyPr>
            <a:lstStyle/>
            <a:p>
              <a:r>
                <a:rPr lang="en-CA" sz="1600" dirty="0">
                  <a:latin typeface="Calibri" panose="020F0502020204030204" pitchFamily="34" charset="0"/>
                </a:rPr>
                <a:t>create</a:t>
              </a:r>
            </a:p>
          </p:txBody>
        </p:sp>
        <p:sp>
          <p:nvSpPr>
            <p:cNvPr id="120" name="Rectangle 119"/>
            <p:cNvSpPr/>
            <p:nvPr/>
          </p:nvSpPr>
          <p:spPr bwMode="auto">
            <a:xfrm>
              <a:off x="567598" y="286402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21" name="Rectangle 120"/>
            <p:cNvSpPr/>
            <p:nvPr/>
          </p:nvSpPr>
          <p:spPr bwMode="auto">
            <a:xfrm>
              <a:off x="1381645" y="286402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122" name="Straight Arrow Connector 121"/>
            <p:cNvCxnSpPr>
              <a:stCxn id="120" idx="3"/>
              <a:endCxn id="121" idx="1"/>
            </p:cNvCxnSpPr>
            <p:nvPr/>
          </p:nvCxnSpPr>
          <p:spPr bwMode="auto">
            <a:xfrm>
              <a:off x="685189" y="2972038"/>
              <a:ext cx="696456"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23" name="TextBox 122"/>
            <p:cNvSpPr txBox="1"/>
            <p:nvPr/>
          </p:nvSpPr>
          <p:spPr>
            <a:xfrm>
              <a:off x="629920" y="2667000"/>
              <a:ext cx="632224" cy="338554"/>
            </a:xfrm>
            <a:prstGeom prst="rect">
              <a:avLst/>
            </a:prstGeom>
            <a:noFill/>
          </p:spPr>
          <p:txBody>
            <a:bodyPr wrap="none" rtlCol="0">
              <a:spAutoFit/>
            </a:bodyPr>
            <a:lstStyle/>
            <a:p>
              <a:r>
                <a:rPr lang="en-CA" sz="1600" dirty="0">
                  <a:latin typeface="Calibri" panose="020F0502020204030204" pitchFamily="34" charset="0"/>
                </a:rPr>
                <a:t>listen</a:t>
              </a:r>
            </a:p>
          </p:txBody>
        </p:sp>
        <p:sp>
          <p:nvSpPr>
            <p:cNvPr id="146" name="Rectangle 145"/>
            <p:cNvSpPr/>
            <p:nvPr/>
          </p:nvSpPr>
          <p:spPr bwMode="auto">
            <a:xfrm>
              <a:off x="1371600" y="2777192"/>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48" name="Rectangle 147"/>
            <p:cNvSpPr/>
            <p:nvPr/>
          </p:nvSpPr>
          <p:spPr bwMode="auto">
            <a:xfrm>
              <a:off x="1486507" y="2819400"/>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sp>
        <p:nvSpPr>
          <p:cNvPr id="149" name="Rectangle 148"/>
          <p:cNvSpPr/>
          <p:nvPr/>
        </p:nvSpPr>
        <p:spPr bwMode="auto">
          <a:xfrm>
            <a:off x="1598611" y="523789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96" name="Rectangle 95"/>
          <p:cNvSpPr/>
          <p:nvPr/>
        </p:nvSpPr>
        <p:spPr bwMode="auto">
          <a:xfrm>
            <a:off x="2369830" y="1817440"/>
            <a:ext cx="662930"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u="sng" dirty="0">
                <a:latin typeface="Calibri" panose="020F0502020204030204" pitchFamily="34" charset="0"/>
              </a:rPr>
              <a:t>Client</a:t>
            </a:r>
            <a:br>
              <a:rPr lang="en-CA" sz="1600" u="sng" dirty="0">
                <a:latin typeface="Calibri" panose="020F0502020204030204" pitchFamily="34" charset="0"/>
              </a:rPr>
            </a:br>
            <a:r>
              <a:rPr lang="en-CA" sz="1600" u="sng" dirty="0">
                <a:latin typeface="Calibri" panose="020F0502020204030204" pitchFamily="34" charset="0"/>
              </a:rPr>
              <a:t>Socket</a:t>
            </a:r>
          </a:p>
        </p:txBody>
      </p:sp>
      <p:sp>
        <p:nvSpPr>
          <p:cNvPr id="97" name="Rectangle 96"/>
          <p:cNvSpPr/>
          <p:nvPr/>
        </p:nvSpPr>
        <p:spPr bwMode="auto">
          <a:xfrm>
            <a:off x="2612494" y="6785992"/>
            <a:ext cx="177602"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cxnSp>
        <p:nvCxnSpPr>
          <p:cNvPr id="98" name="Straight Connector 97"/>
          <p:cNvCxnSpPr>
            <a:stCxn id="96" idx="2"/>
            <a:endCxn id="97" idx="0"/>
          </p:cNvCxnSpPr>
          <p:nvPr/>
        </p:nvCxnSpPr>
        <p:spPr bwMode="auto">
          <a:xfrm>
            <a:off x="2701295"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99" name="Rectangle 98"/>
          <p:cNvSpPr/>
          <p:nvPr/>
        </p:nvSpPr>
        <p:spPr bwMode="auto">
          <a:xfrm>
            <a:off x="2593283" y="2789548"/>
            <a:ext cx="216024" cy="3893358"/>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24" name="Rectangle 123"/>
          <p:cNvSpPr/>
          <p:nvPr/>
        </p:nvSpPr>
        <p:spPr bwMode="auto">
          <a:xfrm>
            <a:off x="2593283" y="54989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nvGrpSpPr>
          <p:cNvPr id="50" name="Group 49"/>
          <p:cNvGrpSpPr/>
          <p:nvPr/>
        </p:nvGrpSpPr>
        <p:grpSpPr>
          <a:xfrm>
            <a:off x="2701809" y="2921472"/>
            <a:ext cx="994747" cy="707456"/>
            <a:chOff x="2701809" y="2921472"/>
            <a:chExt cx="994747" cy="707456"/>
          </a:xfrm>
        </p:grpSpPr>
        <p:cxnSp>
          <p:nvCxnSpPr>
            <p:cNvPr id="125" name="Straight Arrow Connector 124"/>
            <p:cNvCxnSpPr>
              <a:stCxn id="126" idx="3"/>
              <a:endCxn id="127" idx="1"/>
            </p:cNvCxnSpPr>
            <p:nvPr/>
          </p:nvCxnSpPr>
          <p:spPr bwMode="auto">
            <a:xfrm>
              <a:off x="2819400" y="3220819"/>
              <a:ext cx="759565" cy="0"/>
            </a:xfrm>
            <a:prstGeom prst="straightConnector1">
              <a:avLst/>
            </a:prstGeom>
            <a:solidFill>
              <a:schemeClr val="accent1"/>
            </a:solidFill>
            <a:ln w="28575" cap="flat" cmpd="sng" algn="ctr">
              <a:solidFill>
                <a:schemeClr val="tx1"/>
              </a:solidFill>
              <a:prstDash val="solid"/>
              <a:round/>
              <a:headEnd type="arrow" w="med" len="med"/>
              <a:tailEnd type="none" w="med" len="med"/>
            </a:ln>
            <a:effectLst/>
          </p:spPr>
        </p:cxnSp>
        <p:sp>
          <p:nvSpPr>
            <p:cNvPr id="126" name="Rectangle 125"/>
            <p:cNvSpPr/>
            <p:nvPr/>
          </p:nvSpPr>
          <p:spPr bwMode="auto">
            <a:xfrm>
              <a:off x="2701809" y="3112807"/>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27" name="Rectangle 126"/>
            <p:cNvSpPr/>
            <p:nvPr/>
          </p:nvSpPr>
          <p:spPr bwMode="auto">
            <a:xfrm>
              <a:off x="3578965" y="3112807"/>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28" name="Rectangle 127"/>
            <p:cNvSpPr/>
            <p:nvPr/>
          </p:nvSpPr>
          <p:spPr bwMode="auto">
            <a:xfrm>
              <a:off x="2701809" y="3412904"/>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29" name="Rectangle 128"/>
            <p:cNvSpPr/>
            <p:nvPr/>
          </p:nvSpPr>
          <p:spPr bwMode="auto">
            <a:xfrm>
              <a:off x="3578965" y="3412904"/>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130" name="Straight Arrow Connector 129"/>
            <p:cNvCxnSpPr>
              <a:stCxn id="128" idx="3"/>
              <a:endCxn id="129" idx="1"/>
            </p:cNvCxnSpPr>
            <p:nvPr/>
          </p:nvCxnSpPr>
          <p:spPr bwMode="auto">
            <a:xfrm>
              <a:off x="2819400" y="3520916"/>
              <a:ext cx="759565" cy="0"/>
            </a:xfrm>
            <a:prstGeom prst="straightConnector1">
              <a:avLst/>
            </a:prstGeom>
            <a:solidFill>
              <a:schemeClr val="accent1"/>
            </a:solidFill>
            <a:ln w="28575" cap="flat" cmpd="sng" algn="ctr">
              <a:solidFill>
                <a:schemeClr val="tx1"/>
              </a:solidFill>
              <a:prstDash val="solid"/>
              <a:round/>
              <a:headEnd type="arrow" w="med" len="med"/>
              <a:tailEnd type="none" w="med" len="med"/>
            </a:ln>
            <a:effectLst/>
          </p:spPr>
        </p:cxnSp>
        <p:sp>
          <p:nvSpPr>
            <p:cNvPr id="131" name="TextBox 130"/>
            <p:cNvSpPr txBox="1"/>
            <p:nvPr/>
          </p:nvSpPr>
          <p:spPr>
            <a:xfrm>
              <a:off x="2767154" y="3200400"/>
              <a:ext cx="851387" cy="338554"/>
            </a:xfrm>
            <a:prstGeom prst="rect">
              <a:avLst/>
            </a:prstGeom>
            <a:noFill/>
          </p:spPr>
          <p:txBody>
            <a:bodyPr wrap="none" rtlCol="0">
              <a:spAutoFit/>
            </a:bodyPr>
            <a:lstStyle/>
            <a:p>
              <a:r>
                <a:rPr lang="en-CA" sz="1600" dirty="0">
                  <a:latin typeface="Calibri" panose="020F0502020204030204" pitchFamily="34" charset="0"/>
                </a:rPr>
                <a:t>connect</a:t>
              </a:r>
            </a:p>
          </p:txBody>
        </p:sp>
        <p:sp>
          <p:nvSpPr>
            <p:cNvPr id="132" name="TextBox 131"/>
            <p:cNvSpPr txBox="1"/>
            <p:nvPr/>
          </p:nvSpPr>
          <p:spPr>
            <a:xfrm>
              <a:off x="2885365" y="2921472"/>
              <a:ext cx="708463" cy="338554"/>
            </a:xfrm>
            <a:prstGeom prst="rect">
              <a:avLst/>
            </a:prstGeom>
            <a:noFill/>
          </p:spPr>
          <p:txBody>
            <a:bodyPr wrap="none" rtlCol="0">
              <a:spAutoFit/>
            </a:bodyPr>
            <a:lstStyle/>
            <a:p>
              <a:r>
                <a:rPr lang="en-CA" sz="1600" dirty="0">
                  <a:latin typeface="Calibri" panose="020F0502020204030204" pitchFamily="34" charset="0"/>
                </a:rPr>
                <a:t>create</a:t>
              </a:r>
            </a:p>
          </p:txBody>
        </p:sp>
      </p:grpSp>
      <p:grpSp>
        <p:nvGrpSpPr>
          <p:cNvPr id="52" name="Group 51"/>
          <p:cNvGrpSpPr/>
          <p:nvPr/>
        </p:nvGrpSpPr>
        <p:grpSpPr>
          <a:xfrm>
            <a:off x="1597937" y="3499218"/>
            <a:ext cx="1114834" cy="1072782"/>
            <a:chOff x="1597937" y="3499218"/>
            <a:chExt cx="1114834" cy="1072782"/>
          </a:xfrm>
        </p:grpSpPr>
        <p:sp>
          <p:nvSpPr>
            <p:cNvPr id="144" name="Rectangle 143"/>
            <p:cNvSpPr/>
            <p:nvPr/>
          </p:nvSpPr>
          <p:spPr bwMode="auto">
            <a:xfrm>
              <a:off x="1597937" y="43559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06" name="Rectangle 105"/>
            <p:cNvSpPr/>
            <p:nvPr/>
          </p:nvSpPr>
          <p:spPr bwMode="auto">
            <a:xfrm>
              <a:off x="2595180" y="43559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33" name="Rectangle 132"/>
            <p:cNvSpPr/>
            <p:nvPr/>
          </p:nvSpPr>
          <p:spPr bwMode="auto">
            <a:xfrm>
              <a:off x="2578568" y="3687810"/>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41" name="Rectangle 140"/>
            <p:cNvSpPr/>
            <p:nvPr/>
          </p:nvSpPr>
          <p:spPr bwMode="auto">
            <a:xfrm>
              <a:off x="1604529" y="3687810"/>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150" name="Straight Arrow Connector 149"/>
            <p:cNvCxnSpPr>
              <a:stCxn id="133" idx="1"/>
              <a:endCxn id="141" idx="3"/>
            </p:cNvCxnSpPr>
            <p:nvPr/>
          </p:nvCxnSpPr>
          <p:spPr bwMode="auto">
            <a:xfrm flipH="1">
              <a:off x="1722120" y="3795822"/>
              <a:ext cx="856448"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51" name="TextBox 150"/>
            <p:cNvSpPr txBox="1"/>
            <p:nvPr/>
          </p:nvSpPr>
          <p:spPr>
            <a:xfrm>
              <a:off x="1653253" y="3499218"/>
              <a:ext cx="1021433" cy="523220"/>
            </a:xfrm>
            <a:prstGeom prst="rect">
              <a:avLst/>
            </a:prstGeom>
            <a:noFill/>
          </p:spPr>
          <p:txBody>
            <a:bodyPr wrap="none" rtlCol="0">
              <a:spAutoFit/>
            </a:bodyPr>
            <a:lstStyle/>
            <a:p>
              <a:pPr algn="ctr"/>
              <a:r>
                <a:rPr lang="en-CA" sz="1400" dirty="0">
                  <a:latin typeface="Calibri" panose="020F0502020204030204" pitchFamily="34" charset="0"/>
                </a:rPr>
                <a:t>Connection</a:t>
              </a:r>
            </a:p>
            <a:p>
              <a:pPr algn="ctr"/>
              <a:r>
                <a:rPr lang="en-CA" sz="1400" dirty="0">
                  <a:latin typeface="Calibri" panose="020F0502020204030204" pitchFamily="34" charset="0"/>
                </a:rPr>
                <a:t>request</a:t>
              </a:r>
            </a:p>
          </p:txBody>
        </p:sp>
        <p:sp>
          <p:nvSpPr>
            <p:cNvPr id="152" name="Rectangle 151"/>
            <p:cNvSpPr/>
            <p:nvPr/>
          </p:nvSpPr>
          <p:spPr bwMode="auto">
            <a:xfrm>
              <a:off x="2578568" y="421161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53" name="Rectangle 152"/>
            <p:cNvSpPr/>
            <p:nvPr/>
          </p:nvSpPr>
          <p:spPr bwMode="auto">
            <a:xfrm>
              <a:off x="1604529" y="421161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154" name="Straight Arrow Connector 153"/>
            <p:cNvCxnSpPr>
              <a:stCxn id="152" idx="1"/>
              <a:endCxn id="153" idx="3"/>
            </p:cNvCxnSpPr>
            <p:nvPr/>
          </p:nvCxnSpPr>
          <p:spPr bwMode="auto">
            <a:xfrm flipH="1">
              <a:off x="1722120" y="4319630"/>
              <a:ext cx="856448" cy="0"/>
            </a:xfrm>
            <a:prstGeom prst="straightConnector1">
              <a:avLst/>
            </a:prstGeom>
            <a:solidFill>
              <a:schemeClr val="accent1"/>
            </a:solidFill>
            <a:ln w="28575" cap="flat" cmpd="sng" algn="ctr">
              <a:solidFill>
                <a:schemeClr val="tx1"/>
              </a:solidFill>
              <a:prstDash val="solid"/>
              <a:round/>
              <a:headEnd type="arrow" w="med" len="med"/>
              <a:tailEnd type="none" w="med" len="med"/>
            </a:ln>
            <a:effectLst/>
          </p:spPr>
        </p:cxnSp>
        <p:sp>
          <p:nvSpPr>
            <p:cNvPr id="155" name="TextBox 154"/>
            <p:cNvSpPr txBox="1"/>
            <p:nvPr/>
          </p:nvSpPr>
          <p:spPr>
            <a:xfrm>
              <a:off x="1653253" y="4033186"/>
              <a:ext cx="1021433" cy="523220"/>
            </a:xfrm>
            <a:prstGeom prst="rect">
              <a:avLst/>
            </a:prstGeom>
            <a:noFill/>
          </p:spPr>
          <p:txBody>
            <a:bodyPr wrap="none" rtlCol="0">
              <a:spAutoFit/>
            </a:bodyPr>
            <a:lstStyle/>
            <a:p>
              <a:pPr algn="ctr"/>
              <a:r>
                <a:rPr lang="en-CA" sz="1400" dirty="0">
                  <a:latin typeface="Calibri" panose="020F0502020204030204" pitchFamily="34" charset="0"/>
                </a:rPr>
                <a:t>Connection</a:t>
              </a:r>
            </a:p>
            <a:p>
              <a:pPr algn="ctr"/>
              <a:r>
                <a:rPr lang="en-CA" sz="1400" dirty="0">
                  <a:latin typeface="Calibri" panose="020F0502020204030204" pitchFamily="34" charset="0"/>
                </a:rPr>
                <a:t>established</a:t>
              </a:r>
            </a:p>
          </p:txBody>
        </p:sp>
      </p:grpSp>
      <p:pic>
        <p:nvPicPr>
          <p:cNvPr id="3" name="Recorded Sound">
            <a:hlinkClick r:id="" action="ppaction://media"/>
            <a:extLst>
              <a:ext uri="{FF2B5EF4-FFF2-40B4-BE49-F238E27FC236}">
                <a16:creationId xmlns:a16="http://schemas.microsoft.com/office/drawing/2014/main" id="{5D94A546-765B-43CA-B11A-32E5567ABB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18933" y="456782"/>
            <a:ext cx="487363" cy="487363"/>
          </a:xfrm>
          <a:prstGeom prst="rect">
            <a:avLst/>
          </a:prstGeom>
        </p:spPr>
      </p:pic>
    </p:spTree>
    <p:extLst>
      <p:ext uri="{BB962C8B-B14F-4D97-AF65-F5344CB8AC3E}">
        <p14:creationId xmlns:p14="http://schemas.microsoft.com/office/powerpoint/2010/main" val="97872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688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0" name="Elbow Connector 146">
            <a:extLst>
              <a:ext uri="{FF2B5EF4-FFF2-40B4-BE49-F238E27FC236}">
                <a16:creationId xmlns:a16="http://schemas.microsoft.com/office/drawing/2014/main" id="{2F26490A-F7D0-4ED4-8D8F-CDAC4CD70C2D}"/>
              </a:ext>
            </a:extLst>
          </p:cNvPr>
          <p:cNvCxnSpPr/>
          <p:nvPr/>
        </p:nvCxnSpPr>
        <p:spPr bwMode="auto">
          <a:xfrm>
            <a:off x="4721167" y="2955050"/>
            <a:ext cx="102688" cy="3446793"/>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normAutofit fontScale="90000"/>
          </a:bodyPr>
          <a:lstStyle/>
          <a:p>
            <a:r>
              <a:rPr lang="en-CA" sz="6700" dirty="0">
                <a:solidFill>
                  <a:prstClr val="black"/>
                </a:solidFill>
              </a:rPr>
              <a:t>Design Example #2:</a:t>
            </a:r>
            <a:br>
              <a:rPr lang="en-CA" sz="6700" dirty="0">
                <a:solidFill>
                  <a:prstClr val="black"/>
                </a:solidFill>
              </a:rPr>
            </a:br>
            <a:r>
              <a:rPr lang="en-CA" sz="2700" dirty="0">
                <a:solidFill>
                  <a:prstClr val="black"/>
                </a:solidFill>
              </a:rPr>
              <a:t>Android Temperature Request from Server (Already Connected)</a:t>
            </a:r>
            <a:br>
              <a:rPr lang="en-CA" sz="6700" dirty="0">
                <a:solidFill>
                  <a:prstClr val="black"/>
                </a:solidFill>
              </a:rPr>
            </a:br>
            <a:r>
              <a:rPr lang="en-CA" sz="3600" dirty="0">
                <a:solidFill>
                  <a:prstClr val="black"/>
                </a:solidFill>
              </a:rPr>
              <a:t>	</a:t>
            </a:r>
            <a:endParaRPr lang="en-CA" sz="6000" dirty="0"/>
          </a:p>
        </p:txBody>
      </p:sp>
      <p:sp>
        <p:nvSpPr>
          <p:cNvPr id="4" name="Rectangle 37"/>
          <p:cNvSpPr>
            <a:spLocks noChangeArrowheads="1"/>
          </p:cNvSpPr>
          <p:nvPr/>
        </p:nvSpPr>
        <p:spPr bwMode="auto">
          <a:xfrm>
            <a:off x="7333203" y="1645742"/>
            <a:ext cx="1615757" cy="74613"/>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sz="1600" b="1">
              <a:latin typeface="Calibri" panose="020F0502020204030204" pitchFamily="34" charset="0"/>
            </a:endParaRPr>
          </a:p>
        </p:txBody>
      </p:sp>
      <p:sp>
        <p:nvSpPr>
          <p:cNvPr id="5" name="Rectangle 38"/>
          <p:cNvSpPr>
            <a:spLocks noChangeArrowheads="1"/>
          </p:cNvSpPr>
          <p:nvPr/>
        </p:nvSpPr>
        <p:spPr bwMode="auto">
          <a:xfrm>
            <a:off x="2369830" y="1645742"/>
            <a:ext cx="4133321" cy="74613"/>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sz="1600" b="1">
              <a:latin typeface="Calibri" panose="020F0502020204030204" pitchFamily="34" charset="0"/>
            </a:endParaRPr>
          </a:p>
        </p:txBody>
      </p:sp>
      <p:sp>
        <p:nvSpPr>
          <p:cNvPr id="6" name="Rectangle 39"/>
          <p:cNvSpPr>
            <a:spLocks noChangeArrowheads="1"/>
          </p:cNvSpPr>
          <p:nvPr/>
        </p:nvSpPr>
        <p:spPr bwMode="auto">
          <a:xfrm>
            <a:off x="7517605" y="1402855"/>
            <a:ext cx="1225079" cy="246221"/>
          </a:xfrm>
          <a:prstGeom prst="rect">
            <a:avLst/>
          </a:prstGeom>
          <a:noFill/>
          <a:ln w="9525">
            <a:noFill/>
            <a:miter lim="800000"/>
            <a:headEnd/>
            <a:tailEnd/>
          </a:ln>
        </p:spPr>
        <p:txBody>
          <a:bodyPr wrap="none" lIns="0" tIns="0" rIns="0" bIns="0">
            <a:spAutoFit/>
          </a:bodyPr>
          <a:lstStyle/>
          <a:p>
            <a:pPr algn="l">
              <a:spcBef>
                <a:spcPct val="0"/>
              </a:spcBef>
              <a:buFontTx/>
              <a:buNone/>
            </a:pPr>
            <a:r>
              <a:rPr lang="en-US" sz="1600" b="1" dirty="0">
                <a:latin typeface="Calibri" panose="020F0502020204030204" pitchFamily="34" charset="0"/>
              </a:rPr>
              <a:t>Android Client</a:t>
            </a:r>
            <a:endParaRPr lang="en-US" sz="1600" b="1" dirty="0">
              <a:solidFill>
                <a:schemeClr val="tx1"/>
              </a:solidFill>
              <a:latin typeface="Calibri" panose="020F0502020204030204" pitchFamily="34" charset="0"/>
            </a:endParaRPr>
          </a:p>
        </p:txBody>
      </p:sp>
      <p:sp>
        <p:nvSpPr>
          <p:cNvPr id="7" name="Rectangle 40"/>
          <p:cNvSpPr>
            <a:spLocks noChangeArrowheads="1"/>
          </p:cNvSpPr>
          <p:nvPr/>
        </p:nvSpPr>
        <p:spPr bwMode="auto">
          <a:xfrm>
            <a:off x="4022969" y="1402855"/>
            <a:ext cx="1073692" cy="246221"/>
          </a:xfrm>
          <a:prstGeom prst="rect">
            <a:avLst/>
          </a:prstGeom>
          <a:noFill/>
          <a:ln w="9525">
            <a:noFill/>
            <a:miter lim="800000"/>
            <a:headEnd/>
            <a:tailEnd/>
          </a:ln>
        </p:spPr>
        <p:txBody>
          <a:bodyPr wrap="none" lIns="0" tIns="0" rIns="0" bIns="0">
            <a:spAutoFit/>
          </a:bodyPr>
          <a:lstStyle/>
          <a:p>
            <a:pPr algn="l">
              <a:spcBef>
                <a:spcPct val="0"/>
              </a:spcBef>
              <a:buFontTx/>
              <a:buNone/>
            </a:pPr>
            <a:r>
              <a:rPr lang="en-US" sz="1600" b="1" dirty="0">
                <a:latin typeface="Calibri" panose="020F0502020204030204" pitchFamily="34" charset="0"/>
              </a:rPr>
              <a:t>Proxy Server</a:t>
            </a:r>
            <a:endParaRPr lang="en-US" sz="1600" b="1" dirty="0">
              <a:solidFill>
                <a:schemeClr val="tx1"/>
              </a:solidFill>
              <a:latin typeface="Calibri" panose="020F0502020204030204" pitchFamily="34" charset="0"/>
            </a:endParaRPr>
          </a:p>
        </p:txBody>
      </p:sp>
      <p:sp>
        <p:nvSpPr>
          <p:cNvPr id="8" name="Rectangle 7"/>
          <p:cNvSpPr/>
          <p:nvPr/>
        </p:nvSpPr>
        <p:spPr bwMode="auto">
          <a:xfrm>
            <a:off x="3409702" y="1817440"/>
            <a:ext cx="552698"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dirty="0">
                <a:latin typeface="Calibri" panose="020F0502020204030204" pitchFamily="34" charset="0"/>
              </a:rPr>
              <a:t>App</a:t>
            </a:r>
          </a:p>
        </p:txBody>
      </p:sp>
      <p:sp>
        <p:nvSpPr>
          <p:cNvPr id="9" name="Rectangle 8"/>
          <p:cNvSpPr/>
          <p:nvPr/>
        </p:nvSpPr>
        <p:spPr bwMode="auto">
          <a:xfrm>
            <a:off x="4046372" y="1817440"/>
            <a:ext cx="1143620"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u="sng" dirty="0" err="1">
                <a:latin typeface="Calibri" panose="020F0502020204030204" pitchFamily="34" charset="0"/>
              </a:rPr>
              <a:t>ServerSocket</a:t>
            </a:r>
            <a:endParaRPr lang="en-CA" sz="1600" u="sng" dirty="0">
              <a:latin typeface="Calibri" panose="020F0502020204030204" pitchFamily="34" charset="0"/>
            </a:endParaRPr>
          </a:p>
        </p:txBody>
      </p:sp>
      <p:sp>
        <p:nvSpPr>
          <p:cNvPr id="10" name="Rectangle 9"/>
          <p:cNvSpPr/>
          <p:nvPr/>
        </p:nvSpPr>
        <p:spPr bwMode="auto">
          <a:xfrm>
            <a:off x="5252740" y="1817440"/>
            <a:ext cx="1250411"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u="sng" dirty="0" err="1">
                <a:latin typeface="Calibri" panose="020F0502020204030204" pitchFamily="34" charset="0"/>
              </a:rPr>
              <a:t>ClientA:Socket</a:t>
            </a:r>
            <a:endParaRPr lang="en-CA" sz="1600" u="sng" dirty="0">
              <a:latin typeface="Calibri" panose="020F0502020204030204" pitchFamily="34" charset="0"/>
            </a:endParaRPr>
          </a:p>
        </p:txBody>
      </p:sp>
      <p:sp>
        <p:nvSpPr>
          <p:cNvPr id="11" name="Rectangle 10"/>
          <p:cNvSpPr/>
          <p:nvPr/>
        </p:nvSpPr>
        <p:spPr bwMode="auto">
          <a:xfrm>
            <a:off x="3636884" y="6785992"/>
            <a:ext cx="98334"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2" name="Rectangle 11"/>
          <p:cNvSpPr/>
          <p:nvPr/>
        </p:nvSpPr>
        <p:spPr bwMode="auto">
          <a:xfrm>
            <a:off x="4559387" y="6785992"/>
            <a:ext cx="117590"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sp>
        <p:nvSpPr>
          <p:cNvPr id="13" name="Rectangle 12"/>
          <p:cNvSpPr/>
          <p:nvPr/>
        </p:nvSpPr>
        <p:spPr bwMode="auto">
          <a:xfrm>
            <a:off x="5180732" y="6785992"/>
            <a:ext cx="1448668"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cxnSp>
        <p:nvCxnSpPr>
          <p:cNvPr id="14" name="Straight Connector 13"/>
          <p:cNvCxnSpPr>
            <a:stCxn id="8" idx="2"/>
            <a:endCxn id="11" idx="0"/>
          </p:cNvCxnSpPr>
          <p:nvPr/>
        </p:nvCxnSpPr>
        <p:spPr bwMode="auto">
          <a:xfrm>
            <a:off x="3686051"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a:stCxn id="9" idx="2"/>
            <a:endCxn id="12" idx="0"/>
          </p:cNvCxnSpPr>
          <p:nvPr/>
        </p:nvCxnSpPr>
        <p:spPr bwMode="auto">
          <a:xfrm>
            <a:off x="4618182"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5905066"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7" name="Rectangle 16"/>
          <p:cNvSpPr/>
          <p:nvPr/>
        </p:nvSpPr>
        <p:spPr bwMode="auto">
          <a:xfrm>
            <a:off x="3578039" y="2465511"/>
            <a:ext cx="216024" cy="4217395"/>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9" name="Rectangle 18"/>
          <p:cNvSpPr/>
          <p:nvPr/>
        </p:nvSpPr>
        <p:spPr bwMode="auto">
          <a:xfrm>
            <a:off x="4510170" y="2789548"/>
            <a:ext cx="216024" cy="3893358"/>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25" name="Rectangle 24"/>
          <p:cNvSpPr/>
          <p:nvPr/>
        </p:nvSpPr>
        <p:spPr bwMode="auto">
          <a:xfrm>
            <a:off x="7338198" y="1817440"/>
            <a:ext cx="449154"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dirty="0">
                <a:latin typeface="Calibri" panose="020F0502020204030204" pitchFamily="34" charset="0"/>
              </a:rPr>
              <a:t>App</a:t>
            </a:r>
          </a:p>
        </p:txBody>
      </p:sp>
      <p:sp>
        <p:nvSpPr>
          <p:cNvPr id="26" name="Rectangle 25"/>
          <p:cNvSpPr/>
          <p:nvPr/>
        </p:nvSpPr>
        <p:spPr bwMode="auto">
          <a:xfrm>
            <a:off x="8286030" y="1817440"/>
            <a:ext cx="662930"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u="sng" dirty="0">
                <a:latin typeface="Calibri" panose="020F0502020204030204" pitchFamily="34" charset="0"/>
              </a:rPr>
              <a:t>Client</a:t>
            </a:r>
            <a:br>
              <a:rPr lang="en-CA" sz="1600" u="sng" dirty="0">
                <a:latin typeface="Calibri" panose="020F0502020204030204" pitchFamily="34" charset="0"/>
              </a:rPr>
            </a:br>
            <a:r>
              <a:rPr lang="en-CA" sz="1600" u="sng" dirty="0">
                <a:latin typeface="Calibri" panose="020F0502020204030204" pitchFamily="34" charset="0"/>
              </a:rPr>
              <a:t>Socket</a:t>
            </a:r>
          </a:p>
        </p:txBody>
      </p:sp>
      <p:sp>
        <p:nvSpPr>
          <p:cNvPr id="27" name="Rectangle 26"/>
          <p:cNvSpPr/>
          <p:nvPr/>
        </p:nvSpPr>
        <p:spPr bwMode="auto">
          <a:xfrm>
            <a:off x="7515280" y="6785992"/>
            <a:ext cx="94990"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28" name="Rectangle 27"/>
          <p:cNvSpPr/>
          <p:nvPr/>
        </p:nvSpPr>
        <p:spPr bwMode="auto">
          <a:xfrm>
            <a:off x="8528694" y="6785992"/>
            <a:ext cx="177602"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cxnSp>
        <p:nvCxnSpPr>
          <p:cNvPr id="29" name="Straight Connector 28"/>
          <p:cNvCxnSpPr>
            <a:stCxn id="25" idx="2"/>
            <a:endCxn id="27" idx="0"/>
          </p:cNvCxnSpPr>
          <p:nvPr/>
        </p:nvCxnSpPr>
        <p:spPr bwMode="auto">
          <a:xfrm>
            <a:off x="7562775"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a:stCxn id="26" idx="2"/>
            <a:endCxn id="28" idx="0"/>
          </p:cNvCxnSpPr>
          <p:nvPr/>
        </p:nvCxnSpPr>
        <p:spPr bwMode="auto">
          <a:xfrm>
            <a:off x="8617495"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1" name="Rectangle 30"/>
          <p:cNvSpPr/>
          <p:nvPr/>
        </p:nvSpPr>
        <p:spPr bwMode="auto">
          <a:xfrm>
            <a:off x="7454763" y="2465511"/>
            <a:ext cx="216024" cy="4217395"/>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33" name="Rectangle 32"/>
          <p:cNvSpPr/>
          <p:nvPr/>
        </p:nvSpPr>
        <p:spPr bwMode="auto">
          <a:xfrm>
            <a:off x="8509483" y="2789548"/>
            <a:ext cx="216024" cy="3893358"/>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53" name="Rectangle 52"/>
          <p:cNvSpPr/>
          <p:nvPr/>
        </p:nvSpPr>
        <p:spPr bwMode="auto">
          <a:xfrm>
            <a:off x="4610621" y="548759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40" name="Rectangle 139"/>
          <p:cNvSpPr/>
          <p:nvPr/>
        </p:nvSpPr>
        <p:spPr bwMode="auto">
          <a:xfrm>
            <a:off x="4730286" y="63371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85" name="Rectangle 38"/>
          <p:cNvSpPr>
            <a:spLocks noChangeArrowheads="1"/>
          </p:cNvSpPr>
          <p:nvPr/>
        </p:nvSpPr>
        <p:spPr bwMode="auto">
          <a:xfrm>
            <a:off x="99816" y="1645742"/>
            <a:ext cx="1494704" cy="74613"/>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sz="1600" b="1">
              <a:latin typeface="Calibri" panose="020F0502020204030204" pitchFamily="34" charset="0"/>
            </a:endParaRPr>
          </a:p>
        </p:txBody>
      </p:sp>
      <p:sp>
        <p:nvSpPr>
          <p:cNvPr id="86" name="Rectangle 40"/>
          <p:cNvSpPr>
            <a:spLocks noChangeArrowheads="1"/>
          </p:cNvSpPr>
          <p:nvPr/>
        </p:nvSpPr>
        <p:spPr bwMode="auto">
          <a:xfrm>
            <a:off x="304800" y="1402855"/>
            <a:ext cx="1190903" cy="246221"/>
          </a:xfrm>
          <a:prstGeom prst="rect">
            <a:avLst/>
          </a:prstGeom>
          <a:noFill/>
          <a:ln w="9525">
            <a:noFill/>
            <a:miter lim="800000"/>
            <a:headEnd/>
            <a:tailEnd/>
          </a:ln>
        </p:spPr>
        <p:txBody>
          <a:bodyPr wrap="none" lIns="0" tIns="0" rIns="0" bIns="0">
            <a:spAutoFit/>
          </a:bodyPr>
          <a:lstStyle/>
          <a:p>
            <a:pPr algn="l">
              <a:spcBef>
                <a:spcPct val="0"/>
              </a:spcBef>
              <a:buFontTx/>
              <a:buNone/>
            </a:pPr>
            <a:r>
              <a:rPr lang="en-US" sz="1600" b="1" dirty="0" err="1">
                <a:latin typeface="Calibri" panose="020F0502020204030204" pitchFamily="34" charset="0"/>
              </a:rPr>
              <a:t>MX7cK</a:t>
            </a:r>
            <a:r>
              <a:rPr lang="en-US" sz="1600" b="1" dirty="0">
                <a:latin typeface="Calibri" panose="020F0502020204030204" pitchFamily="34" charset="0"/>
              </a:rPr>
              <a:t> Server</a:t>
            </a:r>
            <a:endParaRPr lang="en-US" sz="1600" b="1" dirty="0">
              <a:solidFill>
                <a:schemeClr val="tx1"/>
              </a:solidFill>
              <a:latin typeface="Calibri" panose="020F0502020204030204" pitchFamily="34" charset="0"/>
            </a:endParaRPr>
          </a:p>
        </p:txBody>
      </p:sp>
      <p:sp>
        <p:nvSpPr>
          <p:cNvPr id="89" name="Rectangle 88"/>
          <p:cNvSpPr/>
          <p:nvPr/>
        </p:nvSpPr>
        <p:spPr bwMode="auto">
          <a:xfrm>
            <a:off x="105020" y="1817440"/>
            <a:ext cx="936104"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dirty="0" err="1">
                <a:latin typeface="Calibri" panose="020F0502020204030204" pitchFamily="34" charset="0"/>
              </a:rPr>
              <a:t>MyServer</a:t>
            </a:r>
            <a:endParaRPr lang="en-CA" sz="1600" dirty="0">
              <a:latin typeface="Calibri" panose="020F0502020204030204" pitchFamily="34" charset="0"/>
            </a:endParaRPr>
          </a:p>
        </p:txBody>
      </p:sp>
      <p:cxnSp>
        <p:nvCxnSpPr>
          <p:cNvPr id="90" name="Straight Connector 89"/>
          <p:cNvCxnSpPr>
            <a:stCxn id="89" idx="2"/>
          </p:cNvCxnSpPr>
          <p:nvPr/>
        </p:nvCxnSpPr>
        <p:spPr bwMode="auto">
          <a:xfrm>
            <a:off x="573072"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91" name="Rectangle 90"/>
          <p:cNvSpPr/>
          <p:nvPr/>
        </p:nvSpPr>
        <p:spPr bwMode="auto">
          <a:xfrm>
            <a:off x="465060" y="2465511"/>
            <a:ext cx="216024" cy="4217395"/>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07" name="Rectangle 106"/>
          <p:cNvSpPr/>
          <p:nvPr/>
        </p:nvSpPr>
        <p:spPr bwMode="auto">
          <a:xfrm>
            <a:off x="1603112" y="524368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nvGrpSpPr>
          <p:cNvPr id="61" name="Group 60"/>
          <p:cNvGrpSpPr/>
          <p:nvPr/>
        </p:nvGrpSpPr>
        <p:grpSpPr>
          <a:xfrm>
            <a:off x="4896373" y="5661947"/>
            <a:ext cx="2726584" cy="623081"/>
            <a:chOff x="4729612" y="5185048"/>
            <a:chExt cx="3899359" cy="922730"/>
          </a:xfrm>
        </p:grpSpPr>
        <p:sp>
          <p:nvSpPr>
            <p:cNvPr id="46" name="Rectangle 45"/>
            <p:cNvSpPr/>
            <p:nvPr/>
          </p:nvSpPr>
          <p:spPr bwMode="auto">
            <a:xfrm>
              <a:off x="8511380" y="518504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47" name="Rectangle 46"/>
            <p:cNvSpPr/>
            <p:nvPr/>
          </p:nvSpPr>
          <p:spPr bwMode="auto">
            <a:xfrm>
              <a:off x="4729612" y="518504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54" name="Rectangle 53"/>
            <p:cNvSpPr/>
            <p:nvPr/>
          </p:nvSpPr>
          <p:spPr bwMode="auto">
            <a:xfrm>
              <a:off x="5800521" y="5487598"/>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58" name="Rectangle 57"/>
            <p:cNvSpPr/>
            <p:nvPr/>
          </p:nvSpPr>
          <p:spPr bwMode="auto">
            <a:xfrm>
              <a:off x="5868141" y="5601810"/>
              <a:ext cx="144938" cy="24582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59" name="Rectangle 58"/>
            <p:cNvSpPr/>
            <p:nvPr/>
          </p:nvSpPr>
          <p:spPr bwMode="auto">
            <a:xfrm>
              <a:off x="8509483" y="5631614"/>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03" name="Rectangle 102"/>
            <p:cNvSpPr/>
            <p:nvPr/>
          </p:nvSpPr>
          <p:spPr bwMode="auto">
            <a:xfrm>
              <a:off x="5811343" y="5891754"/>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08" name="Rectangle 107"/>
            <p:cNvSpPr/>
            <p:nvPr/>
          </p:nvSpPr>
          <p:spPr bwMode="auto">
            <a:xfrm>
              <a:off x="5796479" y="547661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12" name="Rectangle 111"/>
            <p:cNvSpPr/>
            <p:nvPr/>
          </p:nvSpPr>
          <p:spPr bwMode="auto">
            <a:xfrm>
              <a:off x="5895487" y="573190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13" name="Rectangle 112"/>
            <p:cNvSpPr/>
            <p:nvPr/>
          </p:nvSpPr>
          <p:spPr bwMode="auto">
            <a:xfrm>
              <a:off x="8509483" y="573190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sp>
        <p:nvSpPr>
          <p:cNvPr id="142" name="Rectangle 141"/>
          <p:cNvSpPr/>
          <p:nvPr/>
        </p:nvSpPr>
        <p:spPr bwMode="auto">
          <a:xfrm>
            <a:off x="1427712" y="6785992"/>
            <a:ext cx="117590"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sp>
        <p:nvSpPr>
          <p:cNvPr id="149" name="Rectangle 148"/>
          <p:cNvSpPr/>
          <p:nvPr/>
        </p:nvSpPr>
        <p:spPr bwMode="auto">
          <a:xfrm>
            <a:off x="1598611" y="523789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96" name="Rectangle 95"/>
          <p:cNvSpPr/>
          <p:nvPr/>
        </p:nvSpPr>
        <p:spPr bwMode="auto">
          <a:xfrm>
            <a:off x="2369830" y="1817440"/>
            <a:ext cx="662930"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u="sng" dirty="0">
                <a:latin typeface="Calibri" panose="020F0502020204030204" pitchFamily="34" charset="0"/>
              </a:rPr>
              <a:t>Client</a:t>
            </a:r>
            <a:br>
              <a:rPr lang="en-CA" sz="1600" u="sng" dirty="0">
                <a:latin typeface="Calibri" panose="020F0502020204030204" pitchFamily="34" charset="0"/>
              </a:rPr>
            </a:br>
            <a:r>
              <a:rPr lang="en-CA" sz="1600" u="sng" dirty="0">
                <a:latin typeface="Calibri" panose="020F0502020204030204" pitchFamily="34" charset="0"/>
              </a:rPr>
              <a:t>Socket</a:t>
            </a:r>
          </a:p>
        </p:txBody>
      </p:sp>
      <p:sp>
        <p:nvSpPr>
          <p:cNvPr id="97" name="Rectangle 96"/>
          <p:cNvSpPr/>
          <p:nvPr/>
        </p:nvSpPr>
        <p:spPr bwMode="auto">
          <a:xfrm>
            <a:off x="2612494" y="6785992"/>
            <a:ext cx="177602" cy="7200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u="sng" dirty="0">
              <a:latin typeface="Calibri" panose="020F0502020204030204" pitchFamily="34" charset="0"/>
            </a:endParaRPr>
          </a:p>
        </p:txBody>
      </p:sp>
      <p:cxnSp>
        <p:nvCxnSpPr>
          <p:cNvPr id="98" name="Straight Connector 97"/>
          <p:cNvCxnSpPr>
            <a:stCxn id="96" idx="2"/>
            <a:endCxn id="97" idx="0"/>
          </p:cNvCxnSpPr>
          <p:nvPr/>
        </p:nvCxnSpPr>
        <p:spPr bwMode="auto">
          <a:xfrm>
            <a:off x="2701295"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99" name="Rectangle 98"/>
          <p:cNvSpPr/>
          <p:nvPr/>
        </p:nvSpPr>
        <p:spPr bwMode="auto">
          <a:xfrm>
            <a:off x="2593283" y="2789548"/>
            <a:ext cx="216024" cy="3893358"/>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24" name="Rectangle 123"/>
          <p:cNvSpPr/>
          <p:nvPr/>
        </p:nvSpPr>
        <p:spPr bwMode="auto">
          <a:xfrm>
            <a:off x="2593283" y="54989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nvGrpSpPr>
          <p:cNvPr id="167" name="Group 166">
            <a:extLst>
              <a:ext uri="{FF2B5EF4-FFF2-40B4-BE49-F238E27FC236}">
                <a16:creationId xmlns:a16="http://schemas.microsoft.com/office/drawing/2014/main" id="{48C48B6D-9244-4DEE-B519-452273CBA75E}"/>
              </a:ext>
            </a:extLst>
          </p:cNvPr>
          <p:cNvGrpSpPr/>
          <p:nvPr/>
        </p:nvGrpSpPr>
        <p:grpSpPr>
          <a:xfrm>
            <a:off x="7513328" y="2765273"/>
            <a:ext cx="1077496" cy="501503"/>
            <a:chOff x="7551475" y="4680097"/>
            <a:chExt cx="1077496" cy="501503"/>
          </a:xfrm>
        </p:grpSpPr>
        <p:cxnSp>
          <p:nvCxnSpPr>
            <p:cNvPr id="168" name="Straight Arrow Connector 167">
              <a:extLst>
                <a:ext uri="{FF2B5EF4-FFF2-40B4-BE49-F238E27FC236}">
                  <a16:creationId xmlns:a16="http://schemas.microsoft.com/office/drawing/2014/main" id="{C0653139-0E06-4234-9597-8C9E02C14144}"/>
                </a:ext>
              </a:extLst>
            </p:cNvPr>
            <p:cNvCxnSpPr>
              <a:cxnSpLocks/>
            </p:cNvCxnSpPr>
            <p:nvPr/>
          </p:nvCxnSpPr>
          <p:spPr bwMode="auto">
            <a:xfrm>
              <a:off x="7708934" y="4908040"/>
              <a:ext cx="842314"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69" name="Rectangle 168">
              <a:extLst>
                <a:ext uri="{FF2B5EF4-FFF2-40B4-BE49-F238E27FC236}">
                  <a16:creationId xmlns:a16="http://schemas.microsoft.com/office/drawing/2014/main" id="{6D0402E9-38BC-47F9-8507-C71A238765A3}"/>
                </a:ext>
              </a:extLst>
            </p:cNvPr>
            <p:cNvSpPr/>
            <p:nvPr/>
          </p:nvSpPr>
          <p:spPr bwMode="auto">
            <a:xfrm>
              <a:off x="7551475" y="4680097"/>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70" name="Rectangle 169">
              <a:extLst>
                <a:ext uri="{FF2B5EF4-FFF2-40B4-BE49-F238E27FC236}">
                  <a16:creationId xmlns:a16="http://schemas.microsoft.com/office/drawing/2014/main" id="{7D45BDE7-3C02-4AFD-9E53-FD0DBEC0B792}"/>
                </a:ext>
              </a:extLst>
            </p:cNvPr>
            <p:cNvSpPr/>
            <p:nvPr/>
          </p:nvSpPr>
          <p:spPr bwMode="auto">
            <a:xfrm>
              <a:off x="8511380" y="4680097"/>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72" name="Rectangle 171">
              <a:extLst>
                <a:ext uri="{FF2B5EF4-FFF2-40B4-BE49-F238E27FC236}">
                  <a16:creationId xmlns:a16="http://schemas.microsoft.com/office/drawing/2014/main" id="{4CC55C94-1EE8-40DB-8EE4-59CF688DBC1D}"/>
                </a:ext>
              </a:extLst>
            </p:cNvPr>
            <p:cNvSpPr/>
            <p:nvPr/>
          </p:nvSpPr>
          <p:spPr bwMode="auto">
            <a:xfrm>
              <a:off x="7551475" y="49655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173" name="Rectangle 172">
              <a:extLst>
                <a:ext uri="{FF2B5EF4-FFF2-40B4-BE49-F238E27FC236}">
                  <a16:creationId xmlns:a16="http://schemas.microsoft.com/office/drawing/2014/main" id="{FDF67682-B954-4832-BF74-ED07FD23AB77}"/>
                </a:ext>
              </a:extLst>
            </p:cNvPr>
            <p:cNvSpPr/>
            <p:nvPr/>
          </p:nvSpPr>
          <p:spPr bwMode="auto">
            <a:xfrm>
              <a:off x="8511380" y="4965576"/>
              <a:ext cx="117591" cy="21602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grpSp>
      <p:cxnSp>
        <p:nvCxnSpPr>
          <p:cNvPr id="176" name="Straight Arrow Connector 175">
            <a:extLst>
              <a:ext uri="{FF2B5EF4-FFF2-40B4-BE49-F238E27FC236}">
                <a16:creationId xmlns:a16="http://schemas.microsoft.com/office/drawing/2014/main" id="{96D1C942-2601-4C05-9886-6866724CB33C}"/>
              </a:ext>
            </a:extLst>
          </p:cNvPr>
          <p:cNvCxnSpPr>
            <a:cxnSpLocks/>
          </p:cNvCxnSpPr>
          <p:nvPr/>
        </p:nvCxnSpPr>
        <p:spPr bwMode="auto">
          <a:xfrm flipH="1" flipV="1">
            <a:off x="5970494" y="3417834"/>
            <a:ext cx="2570485" cy="11166"/>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78" name="TextBox 177">
            <a:extLst>
              <a:ext uri="{FF2B5EF4-FFF2-40B4-BE49-F238E27FC236}">
                <a16:creationId xmlns:a16="http://schemas.microsoft.com/office/drawing/2014/main" id="{A42B377E-459D-4EDC-8853-546A0FB8435D}"/>
              </a:ext>
            </a:extLst>
          </p:cNvPr>
          <p:cNvSpPr txBox="1"/>
          <p:nvPr/>
        </p:nvSpPr>
        <p:spPr>
          <a:xfrm>
            <a:off x="6206084" y="2977150"/>
            <a:ext cx="1079142" cy="400110"/>
          </a:xfrm>
          <a:prstGeom prst="rect">
            <a:avLst/>
          </a:prstGeom>
          <a:noFill/>
        </p:spPr>
        <p:txBody>
          <a:bodyPr wrap="none" rtlCol="0">
            <a:spAutoFit/>
          </a:bodyPr>
          <a:lstStyle/>
          <a:p>
            <a:pPr algn="ctr"/>
            <a:r>
              <a:rPr lang="en-CA" sz="1000" dirty="0">
                <a:latin typeface="Calibri" panose="020F0502020204030204" pitchFamily="34" charset="0"/>
              </a:rPr>
              <a:t>Send “</a:t>
            </a:r>
            <a:r>
              <a:rPr lang="en-CA" sz="1000" dirty="0" err="1">
                <a:latin typeface="Calibri" panose="020F0502020204030204" pitchFamily="34" charset="0"/>
              </a:rPr>
              <a:t>te</a:t>
            </a:r>
            <a:r>
              <a:rPr lang="en-CA" sz="1000" dirty="0">
                <a:latin typeface="Calibri" panose="020F0502020204030204" pitchFamily="34" charset="0"/>
              </a:rPr>
              <a:t>” </a:t>
            </a:r>
          </a:p>
          <a:p>
            <a:pPr algn="ctr"/>
            <a:r>
              <a:rPr lang="en-CA" sz="1000" dirty="0">
                <a:latin typeface="Calibri" panose="020F0502020204030204" pitchFamily="34" charset="0"/>
              </a:rPr>
              <a:t>Send byte “0xFF”</a:t>
            </a:r>
          </a:p>
        </p:txBody>
      </p:sp>
      <p:cxnSp>
        <p:nvCxnSpPr>
          <p:cNvPr id="179" name="Straight Arrow Connector 178">
            <a:extLst>
              <a:ext uri="{FF2B5EF4-FFF2-40B4-BE49-F238E27FC236}">
                <a16:creationId xmlns:a16="http://schemas.microsoft.com/office/drawing/2014/main" id="{C78A47B2-5FB9-4009-B6BD-AB338440EED3}"/>
              </a:ext>
            </a:extLst>
          </p:cNvPr>
          <p:cNvCxnSpPr>
            <a:cxnSpLocks/>
          </p:cNvCxnSpPr>
          <p:nvPr/>
        </p:nvCxnSpPr>
        <p:spPr bwMode="auto">
          <a:xfrm flipH="1">
            <a:off x="7666437" y="5684520"/>
            <a:ext cx="851748"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180" name="Straight Arrow Connector 179">
            <a:extLst>
              <a:ext uri="{FF2B5EF4-FFF2-40B4-BE49-F238E27FC236}">
                <a16:creationId xmlns:a16="http://schemas.microsoft.com/office/drawing/2014/main" id="{73BECE28-DEE0-4E7D-B826-1520B1871EB2}"/>
              </a:ext>
            </a:extLst>
          </p:cNvPr>
          <p:cNvCxnSpPr/>
          <p:nvPr/>
        </p:nvCxnSpPr>
        <p:spPr bwMode="auto">
          <a:xfrm>
            <a:off x="5334000" y="2555395"/>
            <a:ext cx="1745584"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81" name="Rectangle 180">
            <a:extLst>
              <a:ext uri="{FF2B5EF4-FFF2-40B4-BE49-F238E27FC236}">
                <a16:creationId xmlns:a16="http://schemas.microsoft.com/office/drawing/2014/main" id="{833B1C03-DF26-4CEC-8D60-A945C33D0325}"/>
              </a:ext>
            </a:extLst>
          </p:cNvPr>
          <p:cNvSpPr/>
          <p:nvPr/>
        </p:nvSpPr>
        <p:spPr bwMode="auto">
          <a:xfrm>
            <a:off x="5833174" y="2721298"/>
            <a:ext cx="137320" cy="3983545"/>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cxnSp>
        <p:nvCxnSpPr>
          <p:cNvPr id="182" name="Straight Arrow Connector 181">
            <a:extLst>
              <a:ext uri="{FF2B5EF4-FFF2-40B4-BE49-F238E27FC236}">
                <a16:creationId xmlns:a16="http://schemas.microsoft.com/office/drawing/2014/main" id="{D3F1C7F1-41C7-4653-9C5E-6C39E1EE1D62}"/>
              </a:ext>
            </a:extLst>
          </p:cNvPr>
          <p:cNvCxnSpPr>
            <a:cxnSpLocks/>
          </p:cNvCxnSpPr>
          <p:nvPr/>
        </p:nvCxnSpPr>
        <p:spPr bwMode="auto">
          <a:xfrm flipH="1">
            <a:off x="3789631" y="3738978"/>
            <a:ext cx="2033253"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83" name="TextBox 182">
            <a:extLst>
              <a:ext uri="{FF2B5EF4-FFF2-40B4-BE49-F238E27FC236}">
                <a16:creationId xmlns:a16="http://schemas.microsoft.com/office/drawing/2014/main" id="{4883FDFF-5F56-469C-8294-90982C276D81}"/>
              </a:ext>
            </a:extLst>
          </p:cNvPr>
          <p:cNvSpPr txBox="1"/>
          <p:nvPr/>
        </p:nvSpPr>
        <p:spPr>
          <a:xfrm>
            <a:off x="7773253" y="2457406"/>
            <a:ext cx="1042643" cy="553998"/>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Send “</a:t>
            </a:r>
            <a:r>
              <a:rPr lang="en-CA" sz="1000" dirty="0" err="1">
                <a:latin typeface="Times New Roman" panose="02020603050405020304" pitchFamily="18" charset="0"/>
                <a:cs typeface="Times New Roman" panose="02020603050405020304" pitchFamily="18" charset="0"/>
              </a:rPr>
              <a:t>te</a:t>
            </a:r>
            <a:r>
              <a:rPr lang="en-CA" sz="1000" dirty="0">
                <a:latin typeface="Times New Roman" panose="02020603050405020304" pitchFamily="18" charset="0"/>
                <a:cs typeface="Times New Roman" panose="02020603050405020304" pitchFamily="18" charset="0"/>
              </a:rPr>
              <a:t>”</a:t>
            </a:r>
          </a:p>
          <a:p>
            <a:r>
              <a:rPr lang="en-CA" sz="1000" dirty="0">
                <a:latin typeface="Times New Roman" panose="02020603050405020304" pitchFamily="18" charset="0"/>
                <a:cs typeface="Times New Roman" panose="02020603050405020304" pitchFamily="18" charset="0"/>
              </a:rPr>
              <a:t>By Temp. Button </a:t>
            </a:r>
          </a:p>
        </p:txBody>
      </p:sp>
      <p:sp>
        <p:nvSpPr>
          <p:cNvPr id="184" name="TextBox 183">
            <a:extLst>
              <a:ext uri="{FF2B5EF4-FFF2-40B4-BE49-F238E27FC236}">
                <a16:creationId xmlns:a16="http://schemas.microsoft.com/office/drawing/2014/main" id="{5A0F742C-60D9-40CF-9477-2297F9389B97}"/>
              </a:ext>
            </a:extLst>
          </p:cNvPr>
          <p:cNvSpPr txBox="1"/>
          <p:nvPr/>
        </p:nvSpPr>
        <p:spPr>
          <a:xfrm>
            <a:off x="3832322" y="3024482"/>
            <a:ext cx="754938" cy="861774"/>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Command</a:t>
            </a:r>
          </a:p>
          <a:p>
            <a:r>
              <a:rPr lang="en-CA" sz="1000" dirty="0">
                <a:latin typeface="Times New Roman" panose="02020603050405020304" pitchFamily="18" charset="0"/>
                <a:cs typeface="Times New Roman" panose="02020603050405020304" pitchFamily="18" charset="0"/>
              </a:rPr>
              <a:t>Passed to</a:t>
            </a:r>
          </a:p>
          <a:p>
            <a:r>
              <a:rPr lang="en-CA" sz="1000" dirty="0">
                <a:latin typeface="Times New Roman" panose="02020603050405020304" pitchFamily="18" charset="0"/>
                <a:cs typeface="Times New Roman" panose="02020603050405020304" pitchFamily="18" charset="0"/>
              </a:rPr>
              <a:t>Message</a:t>
            </a:r>
          </a:p>
          <a:p>
            <a:r>
              <a:rPr lang="en-CA" sz="1000" dirty="0">
                <a:latin typeface="Times New Roman" panose="02020603050405020304" pitchFamily="18" charset="0"/>
                <a:cs typeface="Times New Roman" panose="02020603050405020304" pitchFamily="18" charset="0"/>
              </a:rPr>
              <a:t>Handler</a:t>
            </a:r>
          </a:p>
          <a:p>
            <a:endParaRPr lang="en-CA" sz="1000" dirty="0">
              <a:latin typeface="Times New Roman" panose="02020603050405020304" pitchFamily="18" charset="0"/>
              <a:cs typeface="Times New Roman" panose="02020603050405020304" pitchFamily="18" charset="0"/>
            </a:endParaRPr>
          </a:p>
        </p:txBody>
      </p:sp>
      <p:cxnSp>
        <p:nvCxnSpPr>
          <p:cNvPr id="185" name="Straight Arrow Connector 184">
            <a:extLst>
              <a:ext uri="{FF2B5EF4-FFF2-40B4-BE49-F238E27FC236}">
                <a16:creationId xmlns:a16="http://schemas.microsoft.com/office/drawing/2014/main" id="{A0EDBB18-3068-4A76-B119-B8BC94C05029}"/>
              </a:ext>
            </a:extLst>
          </p:cNvPr>
          <p:cNvCxnSpPr>
            <a:cxnSpLocks/>
          </p:cNvCxnSpPr>
          <p:nvPr/>
        </p:nvCxnSpPr>
        <p:spPr bwMode="auto">
          <a:xfrm flipH="1">
            <a:off x="2790097" y="3967333"/>
            <a:ext cx="787942"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87" name="TextBox 186">
            <a:extLst>
              <a:ext uri="{FF2B5EF4-FFF2-40B4-BE49-F238E27FC236}">
                <a16:creationId xmlns:a16="http://schemas.microsoft.com/office/drawing/2014/main" id="{D0CCED83-A0C8-4115-B9DE-864C6AF1CCA8}"/>
              </a:ext>
            </a:extLst>
          </p:cNvPr>
          <p:cNvSpPr txBox="1"/>
          <p:nvPr/>
        </p:nvSpPr>
        <p:spPr>
          <a:xfrm>
            <a:off x="2770062" y="3184980"/>
            <a:ext cx="754938" cy="707886"/>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Command</a:t>
            </a:r>
          </a:p>
          <a:p>
            <a:r>
              <a:rPr lang="en-CA" sz="1000" dirty="0">
                <a:latin typeface="Times New Roman" panose="02020603050405020304" pitchFamily="18" charset="0"/>
                <a:cs typeface="Times New Roman" panose="02020603050405020304" pitchFamily="18" charset="0"/>
              </a:rPr>
              <a:t>Put on the outstream</a:t>
            </a:r>
          </a:p>
          <a:p>
            <a:r>
              <a:rPr lang="en-CA" sz="1000" dirty="0">
                <a:latin typeface="Times New Roman" panose="02020603050405020304" pitchFamily="18" charset="0"/>
                <a:cs typeface="Times New Roman" panose="02020603050405020304" pitchFamily="18" charset="0"/>
              </a:rPr>
              <a:t>To Board</a:t>
            </a:r>
          </a:p>
        </p:txBody>
      </p:sp>
      <p:cxnSp>
        <p:nvCxnSpPr>
          <p:cNvPr id="188" name="Straight Arrow Connector 187">
            <a:extLst>
              <a:ext uri="{FF2B5EF4-FFF2-40B4-BE49-F238E27FC236}">
                <a16:creationId xmlns:a16="http://schemas.microsoft.com/office/drawing/2014/main" id="{0C67EE25-6A79-4F53-B76F-E70D3709B5A0}"/>
              </a:ext>
            </a:extLst>
          </p:cNvPr>
          <p:cNvCxnSpPr>
            <a:cxnSpLocks/>
          </p:cNvCxnSpPr>
          <p:nvPr/>
        </p:nvCxnSpPr>
        <p:spPr bwMode="auto">
          <a:xfrm flipH="1">
            <a:off x="1716202" y="4051172"/>
            <a:ext cx="816564"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191" name="Straight Arrow Connector 190">
            <a:extLst>
              <a:ext uri="{FF2B5EF4-FFF2-40B4-BE49-F238E27FC236}">
                <a16:creationId xmlns:a16="http://schemas.microsoft.com/office/drawing/2014/main" id="{538A4D63-D5EA-4F7D-BE05-767103155413}"/>
              </a:ext>
            </a:extLst>
          </p:cNvPr>
          <p:cNvCxnSpPr>
            <a:cxnSpLocks/>
          </p:cNvCxnSpPr>
          <p:nvPr/>
        </p:nvCxnSpPr>
        <p:spPr bwMode="auto">
          <a:xfrm flipH="1">
            <a:off x="681084" y="4191000"/>
            <a:ext cx="697411"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93" name="TextBox 192">
            <a:extLst>
              <a:ext uri="{FF2B5EF4-FFF2-40B4-BE49-F238E27FC236}">
                <a16:creationId xmlns:a16="http://schemas.microsoft.com/office/drawing/2014/main" id="{B6E20E33-780F-43A8-90EE-A8082304C613}"/>
              </a:ext>
            </a:extLst>
          </p:cNvPr>
          <p:cNvSpPr txBox="1"/>
          <p:nvPr/>
        </p:nvSpPr>
        <p:spPr>
          <a:xfrm>
            <a:off x="1887777" y="3719730"/>
            <a:ext cx="754938" cy="400110"/>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Command Flushed.</a:t>
            </a:r>
          </a:p>
        </p:txBody>
      </p:sp>
      <p:sp>
        <p:nvSpPr>
          <p:cNvPr id="194" name="TextBox 193">
            <a:extLst>
              <a:ext uri="{FF2B5EF4-FFF2-40B4-BE49-F238E27FC236}">
                <a16:creationId xmlns:a16="http://schemas.microsoft.com/office/drawing/2014/main" id="{1CAB12EA-A043-4FF9-8EB1-6E0CDC22D92F}"/>
              </a:ext>
            </a:extLst>
          </p:cNvPr>
          <p:cNvSpPr txBox="1"/>
          <p:nvPr/>
        </p:nvSpPr>
        <p:spPr>
          <a:xfrm>
            <a:off x="667831" y="2956927"/>
            <a:ext cx="776401" cy="1477328"/>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Once the</a:t>
            </a:r>
          </a:p>
          <a:p>
            <a:r>
              <a:rPr lang="en-CA" sz="1000" dirty="0">
                <a:latin typeface="Times New Roman" panose="02020603050405020304" pitchFamily="18" charset="0"/>
                <a:cs typeface="Times New Roman" panose="02020603050405020304" pitchFamily="18" charset="0"/>
              </a:rPr>
              <a:t>“0xFF” received.</a:t>
            </a:r>
          </a:p>
          <a:p>
            <a:r>
              <a:rPr lang="en-CA" sz="1000" dirty="0">
                <a:latin typeface="Times New Roman" panose="02020603050405020304" pitchFamily="18" charset="0"/>
                <a:cs typeface="Times New Roman" panose="02020603050405020304" pitchFamily="18" charset="0"/>
              </a:rPr>
              <a:t>The command is processed</a:t>
            </a:r>
          </a:p>
          <a:p>
            <a:endParaRPr lang="en-CA" sz="1000" dirty="0">
              <a:latin typeface="Times New Roman" panose="02020603050405020304" pitchFamily="18" charset="0"/>
              <a:cs typeface="Times New Roman" panose="02020603050405020304" pitchFamily="18" charset="0"/>
            </a:endParaRPr>
          </a:p>
          <a:p>
            <a:endParaRPr lang="en-CA" sz="1000" dirty="0">
              <a:latin typeface="Times New Roman" panose="02020603050405020304" pitchFamily="18" charset="0"/>
              <a:cs typeface="Times New Roman" panose="02020603050405020304" pitchFamily="18" charset="0"/>
            </a:endParaRPr>
          </a:p>
        </p:txBody>
      </p:sp>
      <p:cxnSp>
        <p:nvCxnSpPr>
          <p:cNvPr id="195" name="Straight Arrow Connector 194">
            <a:extLst>
              <a:ext uri="{FF2B5EF4-FFF2-40B4-BE49-F238E27FC236}">
                <a16:creationId xmlns:a16="http://schemas.microsoft.com/office/drawing/2014/main" id="{2A5ACF6C-AC30-4E26-A868-1F82B4522F67}"/>
              </a:ext>
            </a:extLst>
          </p:cNvPr>
          <p:cNvCxnSpPr>
            <a:cxnSpLocks/>
          </p:cNvCxnSpPr>
          <p:nvPr/>
        </p:nvCxnSpPr>
        <p:spPr bwMode="auto">
          <a:xfrm>
            <a:off x="681084" y="4953000"/>
            <a:ext cx="697411"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99" name="Rectangle 198">
            <a:extLst>
              <a:ext uri="{FF2B5EF4-FFF2-40B4-BE49-F238E27FC236}">
                <a16:creationId xmlns:a16="http://schemas.microsoft.com/office/drawing/2014/main" id="{DD8EDF21-926B-4BAB-BA6D-A26C56D3CF2A}"/>
              </a:ext>
            </a:extLst>
          </p:cNvPr>
          <p:cNvSpPr/>
          <p:nvPr/>
        </p:nvSpPr>
        <p:spPr bwMode="auto">
          <a:xfrm>
            <a:off x="1161622" y="1817440"/>
            <a:ext cx="662930" cy="50405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CA" sz="1600" u="sng" dirty="0">
                <a:latin typeface="Calibri" panose="020F0502020204030204" pitchFamily="34" charset="0"/>
              </a:rPr>
              <a:t>Server</a:t>
            </a:r>
            <a:br>
              <a:rPr lang="en-CA" sz="1600" u="sng" dirty="0">
                <a:latin typeface="Calibri" panose="020F0502020204030204" pitchFamily="34" charset="0"/>
              </a:rPr>
            </a:br>
            <a:r>
              <a:rPr lang="en-CA" sz="1600" u="sng" dirty="0">
                <a:latin typeface="Calibri" panose="020F0502020204030204" pitchFamily="34" charset="0"/>
              </a:rPr>
              <a:t>Socket</a:t>
            </a:r>
          </a:p>
        </p:txBody>
      </p:sp>
      <p:cxnSp>
        <p:nvCxnSpPr>
          <p:cNvPr id="200" name="Straight Connector 199">
            <a:extLst>
              <a:ext uri="{FF2B5EF4-FFF2-40B4-BE49-F238E27FC236}">
                <a16:creationId xmlns:a16="http://schemas.microsoft.com/office/drawing/2014/main" id="{AF176759-0A04-475F-8E6D-F0630BEA43FA}"/>
              </a:ext>
            </a:extLst>
          </p:cNvPr>
          <p:cNvCxnSpPr>
            <a:stCxn id="199" idx="2"/>
          </p:cNvCxnSpPr>
          <p:nvPr/>
        </p:nvCxnSpPr>
        <p:spPr bwMode="auto">
          <a:xfrm>
            <a:off x="1493087" y="2321496"/>
            <a:ext cx="0" cy="446449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43" name="Rectangle 142"/>
          <p:cNvSpPr/>
          <p:nvPr/>
        </p:nvSpPr>
        <p:spPr bwMode="auto">
          <a:xfrm>
            <a:off x="1378495" y="2590800"/>
            <a:ext cx="216024" cy="4092106"/>
          </a:xfrm>
          <a:prstGeom prst="rect">
            <a:avLst/>
          </a:prstGeom>
          <a:solidFill>
            <a:schemeClr val="bg1"/>
          </a:solidFill>
          <a:ln w="19050">
            <a:solidFill>
              <a:schemeClr val="tx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CA" sz="1600" dirty="0">
              <a:latin typeface="Calibri" panose="020F0502020204030204" pitchFamily="34" charset="0"/>
            </a:endParaRPr>
          </a:p>
        </p:txBody>
      </p:sp>
      <p:sp>
        <p:nvSpPr>
          <p:cNvPr id="203" name="TextBox 202">
            <a:extLst>
              <a:ext uri="{FF2B5EF4-FFF2-40B4-BE49-F238E27FC236}">
                <a16:creationId xmlns:a16="http://schemas.microsoft.com/office/drawing/2014/main" id="{D4EC8871-4D5A-45CA-8829-56D23914B222}"/>
              </a:ext>
            </a:extLst>
          </p:cNvPr>
          <p:cNvSpPr txBox="1"/>
          <p:nvPr/>
        </p:nvSpPr>
        <p:spPr>
          <a:xfrm>
            <a:off x="600637" y="5012203"/>
            <a:ext cx="844620" cy="1015663"/>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Returns Temperature</a:t>
            </a:r>
          </a:p>
          <a:p>
            <a:r>
              <a:rPr lang="en-CA" sz="1000" dirty="0">
                <a:latin typeface="Times New Roman" panose="02020603050405020304" pitchFamily="18" charset="0"/>
                <a:cs typeface="Times New Roman" panose="02020603050405020304" pitchFamily="18" charset="0"/>
              </a:rPr>
              <a:t>And Byte (0xFF)</a:t>
            </a:r>
          </a:p>
          <a:p>
            <a:endParaRPr lang="en-CA" sz="1000" dirty="0">
              <a:latin typeface="Times New Roman" panose="02020603050405020304" pitchFamily="18" charset="0"/>
              <a:cs typeface="Times New Roman" panose="02020603050405020304" pitchFamily="18" charset="0"/>
            </a:endParaRPr>
          </a:p>
          <a:p>
            <a:endParaRPr lang="en-CA" sz="1000" dirty="0">
              <a:latin typeface="Times New Roman" panose="02020603050405020304" pitchFamily="18" charset="0"/>
              <a:cs typeface="Times New Roman" panose="02020603050405020304" pitchFamily="18" charset="0"/>
            </a:endParaRPr>
          </a:p>
        </p:txBody>
      </p:sp>
      <p:cxnSp>
        <p:nvCxnSpPr>
          <p:cNvPr id="204" name="Elbow Connector 146">
            <a:extLst>
              <a:ext uri="{FF2B5EF4-FFF2-40B4-BE49-F238E27FC236}">
                <a16:creationId xmlns:a16="http://schemas.microsoft.com/office/drawing/2014/main" id="{DB75250C-00A9-45D9-B3BB-A82DE157C375}"/>
              </a:ext>
            </a:extLst>
          </p:cNvPr>
          <p:cNvCxnSpPr>
            <a:cxnSpLocks/>
          </p:cNvCxnSpPr>
          <p:nvPr/>
        </p:nvCxnSpPr>
        <p:spPr bwMode="auto">
          <a:xfrm>
            <a:off x="1604929" y="2993216"/>
            <a:ext cx="102688" cy="3446793"/>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sp>
        <p:nvSpPr>
          <p:cNvPr id="205" name="TextBox 204">
            <a:extLst>
              <a:ext uri="{FF2B5EF4-FFF2-40B4-BE49-F238E27FC236}">
                <a16:creationId xmlns:a16="http://schemas.microsoft.com/office/drawing/2014/main" id="{8DAC9957-C37D-41CE-AA66-CC2D1881CA99}"/>
              </a:ext>
            </a:extLst>
          </p:cNvPr>
          <p:cNvSpPr txBox="1"/>
          <p:nvPr/>
        </p:nvSpPr>
        <p:spPr>
          <a:xfrm>
            <a:off x="1690195" y="5273017"/>
            <a:ext cx="878525" cy="707886"/>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Flush</a:t>
            </a:r>
          </a:p>
          <a:p>
            <a:r>
              <a:rPr lang="en-CA" sz="1000" dirty="0">
                <a:latin typeface="Times New Roman" panose="02020603050405020304" pitchFamily="18" charset="0"/>
                <a:cs typeface="Times New Roman" panose="02020603050405020304" pitchFamily="18" charset="0"/>
              </a:rPr>
              <a:t>Temperature</a:t>
            </a:r>
          </a:p>
          <a:p>
            <a:r>
              <a:rPr lang="en-CA" sz="1000" dirty="0">
                <a:latin typeface="Times New Roman" panose="02020603050405020304" pitchFamily="18" charset="0"/>
                <a:cs typeface="Times New Roman" panose="02020603050405020304" pitchFamily="18" charset="0"/>
              </a:rPr>
              <a:t>And Byte (0xFF)</a:t>
            </a:r>
          </a:p>
        </p:txBody>
      </p:sp>
      <p:cxnSp>
        <p:nvCxnSpPr>
          <p:cNvPr id="206" name="Straight Arrow Connector 205">
            <a:extLst>
              <a:ext uri="{FF2B5EF4-FFF2-40B4-BE49-F238E27FC236}">
                <a16:creationId xmlns:a16="http://schemas.microsoft.com/office/drawing/2014/main" id="{A771CC79-6975-46FB-8334-9AD06D34CB5D}"/>
              </a:ext>
            </a:extLst>
          </p:cNvPr>
          <p:cNvCxnSpPr>
            <a:cxnSpLocks/>
          </p:cNvCxnSpPr>
          <p:nvPr/>
        </p:nvCxnSpPr>
        <p:spPr bwMode="auto">
          <a:xfrm>
            <a:off x="1707617" y="5237896"/>
            <a:ext cx="885666"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07" name="Straight Arrow Connector 206">
            <a:extLst>
              <a:ext uri="{FF2B5EF4-FFF2-40B4-BE49-F238E27FC236}">
                <a16:creationId xmlns:a16="http://schemas.microsoft.com/office/drawing/2014/main" id="{B1D42209-64C0-49D3-A72E-4EFAD752B988}"/>
              </a:ext>
            </a:extLst>
          </p:cNvPr>
          <p:cNvCxnSpPr>
            <a:cxnSpLocks/>
          </p:cNvCxnSpPr>
          <p:nvPr/>
        </p:nvCxnSpPr>
        <p:spPr bwMode="auto">
          <a:xfrm>
            <a:off x="2809307" y="5410200"/>
            <a:ext cx="768732"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208" name="TextBox 207">
            <a:extLst>
              <a:ext uri="{FF2B5EF4-FFF2-40B4-BE49-F238E27FC236}">
                <a16:creationId xmlns:a16="http://schemas.microsoft.com/office/drawing/2014/main" id="{6C34B929-850F-42A9-BD81-E13EDAEA5694}"/>
              </a:ext>
            </a:extLst>
          </p:cNvPr>
          <p:cNvSpPr txBox="1"/>
          <p:nvPr/>
        </p:nvSpPr>
        <p:spPr>
          <a:xfrm>
            <a:off x="2785939" y="5495440"/>
            <a:ext cx="876090" cy="1015663"/>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Temperature</a:t>
            </a:r>
          </a:p>
          <a:p>
            <a:r>
              <a:rPr lang="en-CA" sz="1000" dirty="0">
                <a:latin typeface="Times New Roman" panose="02020603050405020304" pitchFamily="18" charset="0"/>
                <a:cs typeface="Times New Roman" panose="02020603050405020304" pitchFamily="18" charset="0"/>
              </a:rPr>
              <a:t>Passed &amp; Processed by</a:t>
            </a:r>
          </a:p>
          <a:p>
            <a:r>
              <a:rPr lang="en-CA" sz="1000" dirty="0">
                <a:latin typeface="Times New Roman" panose="02020603050405020304" pitchFamily="18" charset="0"/>
                <a:cs typeface="Times New Roman" panose="02020603050405020304" pitchFamily="18" charset="0"/>
              </a:rPr>
              <a:t>Message</a:t>
            </a:r>
          </a:p>
          <a:p>
            <a:r>
              <a:rPr lang="en-CA" sz="1000" dirty="0">
                <a:latin typeface="Times New Roman" panose="02020603050405020304" pitchFamily="18" charset="0"/>
                <a:cs typeface="Times New Roman" panose="02020603050405020304" pitchFamily="18" charset="0"/>
              </a:rPr>
              <a:t>Handler</a:t>
            </a:r>
          </a:p>
          <a:p>
            <a:endParaRPr lang="en-CA" sz="1000" dirty="0">
              <a:latin typeface="Times New Roman" panose="02020603050405020304" pitchFamily="18" charset="0"/>
              <a:cs typeface="Times New Roman" panose="02020603050405020304" pitchFamily="18" charset="0"/>
            </a:endParaRPr>
          </a:p>
        </p:txBody>
      </p:sp>
      <p:cxnSp>
        <p:nvCxnSpPr>
          <p:cNvPr id="210" name="Straight Arrow Connector 209">
            <a:extLst>
              <a:ext uri="{FF2B5EF4-FFF2-40B4-BE49-F238E27FC236}">
                <a16:creationId xmlns:a16="http://schemas.microsoft.com/office/drawing/2014/main" id="{8AE3A0A9-B7F4-40D8-9443-DBF16CFE79E3}"/>
              </a:ext>
            </a:extLst>
          </p:cNvPr>
          <p:cNvCxnSpPr>
            <a:cxnSpLocks/>
          </p:cNvCxnSpPr>
          <p:nvPr/>
        </p:nvCxnSpPr>
        <p:spPr bwMode="auto">
          <a:xfrm>
            <a:off x="3808185" y="5486400"/>
            <a:ext cx="2020769"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211" name="TextBox 210">
            <a:extLst>
              <a:ext uri="{FF2B5EF4-FFF2-40B4-BE49-F238E27FC236}">
                <a16:creationId xmlns:a16="http://schemas.microsoft.com/office/drawing/2014/main" id="{DC910D70-65B9-472C-8F31-086F37D37A02}"/>
              </a:ext>
            </a:extLst>
          </p:cNvPr>
          <p:cNvSpPr txBox="1"/>
          <p:nvPr/>
        </p:nvSpPr>
        <p:spPr>
          <a:xfrm>
            <a:off x="4842899" y="5457782"/>
            <a:ext cx="862131" cy="861774"/>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Temperature</a:t>
            </a:r>
          </a:p>
          <a:p>
            <a:r>
              <a:rPr lang="en-CA" sz="1000" dirty="0">
                <a:latin typeface="Times New Roman" panose="02020603050405020304" pitchFamily="18" charset="0"/>
                <a:cs typeface="Times New Roman" panose="02020603050405020304" pitchFamily="18" charset="0"/>
              </a:rPr>
              <a:t>Put on the outstream to </a:t>
            </a:r>
          </a:p>
          <a:p>
            <a:r>
              <a:rPr lang="en-CA" sz="1000" dirty="0">
                <a:latin typeface="Times New Roman" panose="02020603050405020304" pitchFamily="18" charset="0"/>
                <a:cs typeface="Times New Roman" panose="02020603050405020304" pitchFamily="18" charset="0"/>
              </a:rPr>
              <a:t>Android</a:t>
            </a:r>
          </a:p>
          <a:p>
            <a:endParaRPr lang="en-CA" sz="1000" dirty="0">
              <a:latin typeface="Times New Roman" panose="02020603050405020304" pitchFamily="18" charset="0"/>
              <a:cs typeface="Times New Roman" panose="02020603050405020304" pitchFamily="18" charset="0"/>
            </a:endParaRPr>
          </a:p>
        </p:txBody>
      </p:sp>
      <p:cxnSp>
        <p:nvCxnSpPr>
          <p:cNvPr id="212" name="Straight Arrow Connector 211">
            <a:extLst>
              <a:ext uri="{FF2B5EF4-FFF2-40B4-BE49-F238E27FC236}">
                <a16:creationId xmlns:a16="http://schemas.microsoft.com/office/drawing/2014/main" id="{1AF39F89-01BC-40F4-8B0A-9571F5F7B52E}"/>
              </a:ext>
            </a:extLst>
          </p:cNvPr>
          <p:cNvCxnSpPr>
            <a:cxnSpLocks/>
          </p:cNvCxnSpPr>
          <p:nvPr/>
        </p:nvCxnSpPr>
        <p:spPr bwMode="auto">
          <a:xfrm>
            <a:off x="5970494" y="5562600"/>
            <a:ext cx="2502739"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213" name="TextBox 212">
            <a:extLst>
              <a:ext uri="{FF2B5EF4-FFF2-40B4-BE49-F238E27FC236}">
                <a16:creationId xmlns:a16="http://schemas.microsoft.com/office/drawing/2014/main" id="{11441CDB-11CD-4B63-AB89-A339322F5A90}"/>
              </a:ext>
            </a:extLst>
          </p:cNvPr>
          <p:cNvSpPr txBox="1"/>
          <p:nvPr/>
        </p:nvSpPr>
        <p:spPr>
          <a:xfrm>
            <a:off x="5965879" y="4987014"/>
            <a:ext cx="1403542" cy="861774"/>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Flush Temperature with byte (0xFF) to android</a:t>
            </a:r>
          </a:p>
          <a:p>
            <a:endParaRPr lang="en-CA" sz="1000" dirty="0">
              <a:latin typeface="Times New Roman" panose="02020603050405020304" pitchFamily="18" charset="0"/>
              <a:cs typeface="Times New Roman" panose="02020603050405020304" pitchFamily="18" charset="0"/>
            </a:endParaRPr>
          </a:p>
          <a:p>
            <a:endParaRPr lang="en-CA" sz="1000" dirty="0">
              <a:latin typeface="Times New Roman" panose="02020603050405020304" pitchFamily="18" charset="0"/>
              <a:cs typeface="Times New Roman" panose="02020603050405020304" pitchFamily="18" charset="0"/>
            </a:endParaRPr>
          </a:p>
        </p:txBody>
      </p:sp>
      <p:sp>
        <p:nvSpPr>
          <p:cNvPr id="215" name="TextBox 214">
            <a:extLst>
              <a:ext uri="{FF2B5EF4-FFF2-40B4-BE49-F238E27FC236}">
                <a16:creationId xmlns:a16="http://schemas.microsoft.com/office/drawing/2014/main" id="{B5BB56A7-8BAB-4279-A156-093320470228}"/>
              </a:ext>
            </a:extLst>
          </p:cNvPr>
          <p:cNvSpPr txBox="1"/>
          <p:nvPr/>
        </p:nvSpPr>
        <p:spPr>
          <a:xfrm>
            <a:off x="7619763" y="5691609"/>
            <a:ext cx="1086533" cy="1323439"/>
          </a:xfrm>
          <a:prstGeom prst="rect">
            <a:avLst/>
          </a:prstGeom>
          <a:noFill/>
        </p:spPr>
        <p:txBody>
          <a:bodyPr wrap="square" rtlCol="0">
            <a:spAutoFit/>
          </a:bodyPr>
          <a:lstStyle/>
          <a:p>
            <a:r>
              <a:rPr lang="en-CA" sz="1000" dirty="0">
                <a:latin typeface="Times New Roman" panose="02020603050405020304" pitchFamily="18" charset="0"/>
                <a:cs typeface="Times New Roman" panose="02020603050405020304" pitchFamily="18" charset="0"/>
              </a:rPr>
              <a:t>Temperature</a:t>
            </a:r>
          </a:p>
          <a:p>
            <a:r>
              <a:rPr lang="en-CA" sz="1000" dirty="0">
                <a:latin typeface="Times New Roman" panose="02020603050405020304" pitchFamily="18" charset="0"/>
                <a:cs typeface="Times New Roman" panose="02020603050405020304" pitchFamily="18" charset="0"/>
              </a:rPr>
              <a:t>Passed &amp; Processed by</a:t>
            </a:r>
          </a:p>
          <a:p>
            <a:r>
              <a:rPr lang="en-CA" sz="1000" dirty="0">
                <a:latin typeface="Times New Roman" panose="02020603050405020304" pitchFamily="18" charset="0"/>
                <a:cs typeface="Times New Roman" panose="02020603050405020304" pitchFamily="18" charset="0"/>
              </a:rPr>
              <a:t>Android Message</a:t>
            </a:r>
          </a:p>
          <a:p>
            <a:r>
              <a:rPr lang="en-CA" sz="1000" dirty="0">
                <a:latin typeface="Times New Roman" panose="02020603050405020304" pitchFamily="18" charset="0"/>
                <a:cs typeface="Times New Roman" panose="02020603050405020304" pitchFamily="18" charset="0"/>
              </a:rPr>
              <a:t>Handler, and Temperature is printed</a:t>
            </a:r>
          </a:p>
          <a:p>
            <a:endParaRPr lang="en-CA" sz="1000" dirty="0">
              <a:latin typeface="Times New Roman" panose="02020603050405020304" pitchFamily="18"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4E93747A-B633-4A21-B194-0C795D0554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1378" y="191359"/>
            <a:ext cx="487363" cy="487363"/>
          </a:xfrm>
          <a:prstGeom prst="rect">
            <a:avLst/>
          </a:prstGeom>
        </p:spPr>
      </p:pic>
    </p:spTree>
    <p:extLst>
      <p:ext uri="{BB962C8B-B14F-4D97-AF65-F5344CB8AC3E}">
        <p14:creationId xmlns:p14="http://schemas.microsoft.com/office/powerpoint/2010/main" val="50823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961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8C072-4FFC-4EAA-B593-B9B8F1DC236C}"/>
              </a:ext>
            </a:extLst>
          </p:cNvPr>
          <p:cNvSpPr>
            <a:spLocks noGrp="1"/>
          </p:cNvSpPr>
          <p:nvPr>
            <p:ph type="title"/>
          </p:nvPr>
        </p:nvSpPr>
        <p:spPr/>
        <p:txBody>
          <a:bodyPr/>
          <a:lstStyle/>
          <a:p>
            <a:r>
              <a:rPr lang="en-CA" dirty="0"/>
              <a:t>Class Proxy Test Explanation #1</a:t>
            </a:r>
          </a:p>
        </p:txBody>
      </p:sp>
      <p:pic>
        <p:nvPicPr>
          <p:cNvPr id="4" name="Picture 3">
            <a:extLst>
              <a:ext uri="{FF2B5EF4-FFF2-40B4-BE49-F238E27FC236}">
                <a16:creationId xmlns:a16="http://schemas.microsoft.com/office/drawing/2014/main" id="{0C753343-B0AE-4CBD-9A36-5C2EB97D5D5C}"/>
              </a:ext>
            </a:extLst>
          </p:cNvPr>
          <p:cNvPicPr>
            <a:picLocks noChangeAspect="1"/>
          </p:cNvPicPr>
          <p:nvPr/>
        </p:nvPicPr>
        <p:blipFill>
          <a:blip r:embed="rId4"/>
          <a:stretch>
            <a:fillRect/>
          </a:stretch>
        </p:blipFill>
        <p:spPr>
          <a:xfrm>
            <a:off x="3908956" y="1417638"/>
            <a:ext cx="5235044" cy="2697162"/>
          </a:xfrm>
          <a:prstGeom prst="rect">
            <a:avLst/>
          </a:prstGeom>
        </p:spPr>
      </p:pic>
      <p:sp>
        <p:nvSpPr>
          <p:cNvPr id="6" name="TextBox 5">
            <a:extLst>
              <a:ext uri="{FF2B5EF4-FFF2-40B4-BE49-F238E27FC236}">
                <a16:creationId xmlns:a16="http://schemas.microsoft.com/office/drawing/2014/main" id="{479B493A-1008-4A3A-B6E5-919D21CC2633}"/>
              </a:ext>
            </a:extLst>
          </p:cNvPr>
          <p:cNvSpPr txBox="1"/>
          <p:nvPr/>
        </p:nvSpPr>
        <p:spPr>
          <a:xfrm>
            <a:off x="0" y="1417638"/>
            <a:ext cx="3908956" cy="3447098"/>
          </a:xfrm>
          <a:prstGeom prst="rect">
            <a:avLst/>
          </a:prstGeom>
          <a:noFill/>
        </p:spPr>
        <p:txBody>
          <a:bodyPr wrap="square" lIns="0" tIns="0" rIns="0" bIns="0" rtlCol="0">
            <a:spAutoFit/>
          </a:bodyPr>
          <a:lstStyle/>
          <a:p>
            <a:r>
              <a:rPr lang="en-CA" sz="1400" dirty="0">
                <a:latin typeface="Times New Roman" panose="02020603050405020304" pitchFamily="18" charset="0"/>
                <a:cs typeface="Times New Roman" panose="02020603050405020304" pitchFamily="18" charset="0"/>
              </a:rPr>
              <a:t> In </a:t>
            </a:r>
            <a:r>
              <a:rPr lang="en-CA" sz="1400" dirty="0" err="1">
                <a:latin typeface="Times New Roman" panose="02020603050405020304" pitchFamily="18" charset="0"/>
                <a:cs typeface="Times New Roman" panose="02020603050405020304" pitchFamily="18" charset="0"/>
              </a:rPr>
              <a:t>proxyTest</a:t>
            </a:r>
            <a:r>
              <a:rPr lang="en-CA" sz="1400" dirty="0">
                <a:latin typeface="Times New Roman" panose="02020603050405020304" pitchFamily="18" charset="0"/>
                <a:cs typeface="Times New Roman" panose="02020603050405020304" pitchFamily="18" charset="0"/>
              </a:rPr>
              <a:t> Class, </a:t>
            </a:r>
          </a:p>
          <a:p>
            <a:endParaRPr lang="en-CA" sz="1400" dirty="0">
              <a:latin typeface="Times New Roman" panose="02020603050405020304" pitchFamily="18" charset="0"/>
              <a:cs typeface="Times New Roman" panose="02020603050405020304" pitchFamily="18" charset="0"/>
            </a:endParaRPr>
          </a:p>
          <a:p>
            <a:r>
              <a:rPr lang="en-CA" sz="1400" b="1" dirty="0">
                <a:latin typeface="Times New Roman" panose="02020603050405020304" pitchFamily="18" charset="0"/>
                <a:cs typeface="Times New Roman" panose="02020603050405020304" pitchFamily="18" charset="0"/>
              </a:rPr>
              <a:t>Client Mode:</a:t>
            </a:r>
          </a:p>
          <a:p>
            <a:r>
              <a:rPr lang="en-CA" sz="1400" dirty="0">
                <a:latin typeface="Times New Roman" panose="02020603050405020304" pitchFamily="18" charset="0"/>
                <a:cs typeface="Times New Roman" panose="02020603050405020304" pitchFamily="18" charset="0"/>
              </a:rPr>
              <a:t>We only “initialize” the Client/Client Socket (</a:t>
            </a:r>
            <a:r>
              <a:rPr lang="en-CA" sz="1400" dirty="0" err="1">
                <a:latin typeface="Times New Roman" panose="02020603050405020304" pitchFamily="18" charset="0"/>
                <a:cs typeface="Times New Roman" panose="02020603050405020304" pitchFamily="18" charset="0"/>
              </a:rPr>
              <a:t>ClientToBoard</a:t>
            </a:r>
            <a:r>
              <a:rPr lang="en-CA" sz="1400" dirty="0">
                <a:latin typeface="Times New Roman" panose="02020603050405020304" pitchFamily="18" charset="0"/>
                <a:cs typeface="Times New Roman" panose="02020603050405020304" pitchFamily="18" charset="0"/>
              </a:rPr>
              <a:t>) that connects between our proxy server and the Mx7ck board, given the </a:t>
            </a:r>
            <a:r>
              <a:rPr lang="en-CA" sz="1400" dirty="0" err="1">
                <a:latin typeface="Times New Roman" panose="02020603050405020304" pitchFamily="18" charset="0"/>
                <a:cs typeface="Times New Roman" panose="02020603050405020304" pitchFamily="18" charset="0"/>
              </a:rPr>
              <a:t>portNumber</a:t>
            </a:r>
            <a:r>
              <a:rPr lang="en-CA" sz="1400" dirty="0">
                <a:latin typeface="Times New Roman" panose="02020603050405020304" pitchFamily="18" charset="0"/>
                <a:cs typeface="Times New Roman" panose="02020603050405020304" pitchFamily="18" charset="0"/>
              </a:rPr>
              <a:t> that the server listens to (5555), backlog (which’s not really useful in our scenario), the IP Address of the board.</a:t>
            </a:r>
          </a:p>
          <a:p>
            <a:r>
              <a:rPr lang="en-CA" sz="1400" b="1" dirty="0">
                <a:latin typeface="Times New Roman" panose="02020603050405020304" pitchFamily="18" charset="0"/>
                <a:cs typeface="Times New Roman" panose="02020603050405020304" pitchFamily="18" charset="0"/>
              </a:rPr>
              <a:t>Server Mode:</a:t>
            </a:r>
          </a:p>
          <a:p>
            <a:r>
              <a:rPr lang="en-CA" sz="1400" dirty="0">
                <a:latin typeface="Times New Roman" panose="02020603050405020304" pitchFamily="18" charset="0"/>
                <a:cs typeface="Times New Roman" panose="02020603050405020304" pitchFamily="18" charset="0"/>
              </a:rPr>
              <a:t>We start by initializing “our” proxy Server Socket to allow any client (i.e. Android) to connect later on and we specified that the port we’re listening for client connections on is (7777), any client should try to connect on that port number in order to reach our proxy Server</a:t>
            </a:r>
          </a:p>
        </p:txBody>
      </p:sp>
      <p:sp>
        <p:nvSpPr>
          <p:cNvPr id="7" name="TextBox 6">
            <a:extLst>
              <a:ext uri="{FF2B5EF4-FFF2-40B4-BE49-F238E27FC236}">
                <a16:creationId xmlns:a16="http://schemas.microsoft.com/office/drawing/2014/main" id="{A60A7D91-AD8B-492F-8728-F98055BC5348}"/>
              </a:ext>
            </a:extLst>
          </p:cNvPr>
          <p:cNvSpPr txBox="1"/>
          <p:nvPr/>
        </p:nvSpPr>
        <p:spPr>
          <a:xfrm>
            <a:off x="0" y="4892109"/>
            <a:ext cx="3962758" cy="2646878"/>
          </a:xfrm>
          <a:prstGeom prst="rect">
            <a:avLst/>
          </a:prstGeom>
          <a:noFill/>
        </p:spPr>
        <p:txBody>
          <a:bodyPr wrap="square" lIns="0" tIns="0" rIns="0" bIns="0" rtlCol="0">
            <a:spAutoFit/>
          </a:bodyPr>
          <a:lstStyle/>
          <a:p>
            <a:r>
              <a:rPr lang="en-CA" sz="1400" b="1" dirty="0">
                <a:latin typeface="Times New Roman" panose="02020603050405020304" pitchFamily="18" charset="0"/>
                <a:cs typeface="Times New Roman" panose="02020603050405020304" pitchFamily="18" charset="0"/>
              </a:rPr>
              <a:t>Client Mode: #2 (Code shown in the next page)</a:t>
            </a:r>
          </a:p>
          <a:p>
            <a:r>
              <a:rPr lang="en-CA" sz="1400" dirty="0">
                <a:latin typeface="Times New Roman" panose="02020603050405020304" pitchFamily="18" charset="0"/>
                <a:cs typeface="Times New Roman" panose="02020603050405020304" pitchFamily="18" charset="0"/>
              </a:rPr>
              <a:t>By calling the </a:t>
            </a:r>
            <a:r>
              <a:rPr lang="en-CA" sz="1400" dirty="0" err="1">
                <a:latin typeface="Times New Roman" panose="02020603050405020304" pitchFamily="18" charset="0"/>
                <a:cs typeface="Times New Roman" panose="02020603050405020304" pitchFamily="18" charset="0"/>
              </a:rPr>
              <a:t>clientToBoard.openConnectionToServer</a:t>
            </a:r>
            <a:r>
              <a:rPr lang="en-CA" sz="1400" dirty="0">
                <a:latin typeface="Times New Roman" panose="02020603050405020304" pitchFamily="18" charset="0"/>
                <a:cs typeface="Times New Roman" panose="02020603050405020304" pitchFamily="18" charset="0"/>
              </a:rPr>
              <a:t>(), we start setting the </a:t>
            </a:r>
            <a:r>
              <a:rPr lang="en-CA" sz="1400" dirty="0" err="1">
                <a:latin typeface="Times New Roman" panose="02020603050405020304" pitchFamily="18" charset="0"/>
                <a:cs typeface="Times New Roman" panose="02020603050405020304" pitchFamily="18" charset="0"/>
              </a:rPr>
              <a:t>clientSocket</a:t>
            </a:r>
            <a:r>
              <a:rPr lang="en-CA" sz="1400" dirty="0">
                <a:latin typeface="Times New Roman" panose="02020603050405020304" pitchFamily="18" charset="0"/>
                <a:cs typeface="Times New Roman" panose="02020603050405020304" pitchFamily="18" charset="0"/>
              </a:rPr>
              <a:t> to the given server IP and </a:t>
            </a:r>
            <a:r>
              <a:rPr lang="en-CA" sz="1400" dirty="0" err="1">
                <a:latin typeface="Times New Roman" panose="02020603050405020304" pitchFamily="18" charset="0"/>
                <a:cs typeface="Times New Roman" panose="02020603050405020304" pitchFamily="18" charset="0"/>
              </a:rPr>
              <a:t>portNumber</a:t>
            </a:r>
            <a:r>
              <a:rPr lang="en-CA" sz="1400" dirty="0">
                <a:latin typeface="Times New Roman" panose="02020603050405020304" pitchFamily="18" charset="0"/>
                <a:cs typeface="Times New Roman" panose="02020603050405020304" pitchFamily="18" charset="0"/>
              </a:rPr>
              <a:t>. and establishes the input and output stream of the client socket, followed by creating and starting the message Handling thread to handle any message coming (ProxyMessageHandler, explained later) from the board to be sent eventually to android.</a:t>
            </a:r>
          </a:p>
          <a:p>
            <a:endParaRPr lang="en-CA" sz="1400" dirty="0">
              <a:latin typeface="Times New Roman" panose="02020603050405020304" pitchFamily="18" charset="0"/>
              <a:cs typeface="Times New Roman" panose="02020603050405020304" pitchFamily="18" charset="0"/>
            </a:endParaRPr>
          </a:p>
          <a:p>
            <a:endParaRPr lang="en-CA" sz="1800" b="1" dirty="0">
              <a:latin typeface="Times New Roman" panose="02020603050405020304" pitchFamily="18" charset="0"/>
              <a:cs typeface="Times New Roman" panose="02020603050405020304" pitchFamily="18" charset="0"/>
            </a:endParaRPr>
          </a:p>
          <a:p>
            <a:endParaRPr lang="en-CA" sz="1400" dirty="0"/>
          </a:p>
        </p:txBody>
      </p:sp>
      <p:pic>
        <p:nvPicPr>
          <p:cNvPr id="10" name="Picture 9">
            <a:extLst>
              <a:ext uri="{FF2B5EF4-FFF2-40B4-BE49-F238E27FC236}">
                <a16:creationId xmlns:a16="http://schemas.microsoft.com/office/drawing/2014/main" id="{A5917169-EC1A-462D-9B03-65E79F4646BF}"/>
              </a:ext>
            </a:extLst>
          </p:cNvPr>
          <p:cNvPicPr>
            <a:picLocks noChangeAspect="1"/>
          </p:cNvPicPr>
          <p:nvPr/>
        </p:nvPicPr>
        <p:blipFill>
          <a:blip r:embed="rId5"/>
          <a:stretch>
            <a:fillRect/>
          </a:stretch>
        </p:blipFill>
        <p:spPr>
          <a:xfrm>
            <a:off x="3974594" y="4114800"/>
            <a:ext cx="5169406" cy="2286000"/>
          </a:xfrm>
          <a:prstGeom prst="rect">
            <a:avLst/>
          </a:prstGeom>
        </p:spPr>
      </p:pic>
      <p:pic>
        <p:nvPicPr>
          <p:cNvPr id="3" name="Recorded Sound">
            <a:hlinkClick r:id="" action="ppaction://media"/>
            <a:extLst>
              <a:ext uri="{FF2B5EF4-FFF2-40B4-BE49-F238E27FC236}">
                <a16:creationId xmlns:a16="http://schemas.microsoft.com/office/drawing/2014/main" id="{8DE63464-05EF-4A7B-B96F-E299FB0BF7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67000" y="1445011"/>
            <a:ext cx="487363" cy="487363"/>
          </a:xfrm>
          <a:prstGeom prst="rect">
            <a:avLst/>
          </a:prstGeom>
        </p:spPr>
      </p:pic>
    </p:spTree>
    <p:extLst>
      <p:ext uri="{BB962C8B-B14F-4D97-AF65-F5344CB8AC3E}">
        <p14:creationId xmlns:p14="http://schemas.microsoft.com/office/powerpoint/2010/main" val="210632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9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8C072-4FFC-4EAA-B593-B9B8F1DC236C}"/>
              </a:ext>
            </a:extLst>
          </p:cNvPr>
          <p:cNvSpPr>
            <a:spLocks noGrp="1"/>
          </p:cNvSpPr>
          <p:nvPr>
            <p:ph type="title"/>
          </p:nvPr>
        </p:nvSpPr>
        <p:spPr/>
        <p:txBody>
          <a:bodyPr/>
          <a:lstStyle/>
          <a:p>
            <a:r>
              <a:rPr lang="en-CA" dirty="0"/>
              <a:t>Class Proxy Test Explanation #2</a:t>
            </a:r>
          </a:p>
        </p:txBody>
      </p:sp>
      <p:pic>
        <p:nvPicPr>
          <p:cNvPr id="4" name="Picture 3">
            <a:extLst>
              <a:ext uri="{FF2B5EF4-FFF2-40B4-BE49-F238E27FC236}">
                <a16:creationId xmlns:a16="http://schemas.microsoft.com/office/drawing/2014/main" id="{0C753343-B0AE-4CBD-9A36-5C2EB97D5D5C}"/>
              </a:ext>
            </a:extLst>
          </p:cNvPr>
          <p:cNvPicPr>
            <a:picLocks noChangeAspect="1"/>
          </p:cNvPicPr>
          <p:nvPr/>
        </p:nvPicPr>
        <p:blipFill>
          <a:blip r:embed="rId4"/>
          <a:stretch>
            <a:fillRect/>
          </a:stretch>
        </p:blipFill>
        <p:spPr>
          <a:xfrm>
            <a:off x="3908956" y="1417638"/>
            <a:ext cx="5235044" cy="2697162"/>
          </a:xfrm>
          <a:prstGeom prst="rect">
            <a:avLst/>
          </a:prstGeom>
        </p:spPr>
      </p:pic>
      <p:sp>
        <p:nvSpPr>
          <p:cNvPr id="6" name="TextBox 5">
            <a:extLst>
              <a:ext uri="{FF2B5EF4-FFF2-40B4-BE49-F238E27FC236}">
                <a16:creationId xmlns:a16="http://schemas.microsoft.com/office/drawing/2014/main" id="{479B493A-1008-4A3A-B6E5-919D21CC2633}"/>
              </a:ext>
            </a:extLst>
          </p:cNvPr>
          <p:cNvSpPr txBox="1"/>
          <p:nvPr/>
        </p:nvSpPr>
        <p:spPr>
          <a:xfrm>
            <a:off x="0" y="1417638"/>
            <a:ext cx="3733799" cy="4297362"/>
          </a:xfrm>
          <a:prstGeom prst="rect">
            <a:avLst/>
          </a:prstGeom>
          <a:noFill/>
        </p:spPr>
        <p:txBody>
          <a:bodyPr wrap="square" lIns="0" tIns="0" rIns="0" bIns="0" rtlCol="0">
            <a:spAutoFit/>
          </a:bodyPr>
          <a:lstStyle/>
          <a:p>
            <a:r>
              <a:rPr lang="en-CA" sz="1400" dirty="0">
                <a:latin typeface="Times New Roman" panose="02020603050405020304" pitchFamily="18" charset="0"/>
                <a:cs typeface="Times New Roman" panose="02020603050405020304" pitchFamily="18" charset="0"/>
              </a:rPr>
              <a:t> In </a:t>
            </a:r>
            <a:r>
              <a:rPr lang="en-CA" sz="1400" dirty="0" err="1">
                <a:latin typeface="Times New Roman" panose="02020603050405020304" pitchFamily="18" charset="0"/>
                <a:cs typeface="Times New Roman" panose="02020603050405020304" pitchFamily="18" charset="0"/>
              </a:rPr>
              <a:t>proxyTest</a:t>
            </a:r>
            <a:r>
              <a:rPr lang="en-CA" sz="1400" dirty="0">
                <a:latin typeface="Times New Roman" panose="02020603050405020304" pitchFamily="18" charset="0"/>
                <a:cs typeface="Times New Roman" panose="02020603050405020304" pitchFamily="18" charset="0"/>
              </a:rPr>
              <a:t> Class, </a:t>
            </a:r>
          </a:p>
          <a:p>
            <a:endParaRPr lang="en-CA" sz="1400" dirty="0">
              <a:latin typeface="Times New Roman" panose="02020603050405020304" pitchFamily="18" charset="0"/>
              <a:cs typeface="Times New Roman" panose="02020603050405020304" pitchFamily="18" charset="0"/>
            </a:endParaRPr>
          </a:p>
          <a:p>
            <a:r>
              <a:rPr lang="en-CA" sz="1400" b="1" dirty="0">
                <a:latin typeface="Times New Roman" panose="02020603050405020304" pitchFamily="18" charset="0"/>
                <a:cs typeface="Times New Roman" panose="02020603050405020304" pitchFamily="18" charset="0"/>
              </a:rPr>
              <a:t>Server Mode:</a:t>
            </a:r>
          </a:p>
          <a:p>
            <a:r>
              <a:rPr lang="en-CA" sz="1400" dirty="0">
                <a:latin typeface="Times New Roman" panose="02020603050405020304" pitchFamily="18" charset="0"/>
                <a:cs typeface="Times New Roman" panose="02020603050405020304" pitchFamily="18" charset="0"/>
              </a:rPr>
              <a:t>After opening and establishing the connection between the board and our proxy server, </a:t>
            </a:r>
          </a:p>
          <a:p>
            <a:r>
              <a:rPr lang="en-CA" sz="1400" dirty="0">
                <a:latin typeface="Times New Roman" panose="02020603050405020304" pitchFamily="18" charset="0"/>
                <a:cs typeface="Times New Roman" panose="02020603050405020304" pitchFamily="18" charset="0"/>
              </a:rPr>
              <a:t>we try to </a:t>
            </a:r>
            <a:r>
              <a:rPr lang="en-US" sz="1400" dirty="0">
                <a:latin typeface="Times New Roman" panose="02020603050405020304" pitchFamily="18" charset="0"/>
                <a:cs typeface="Times New Roman" panose="02020603050405020304" pitchFamily="18" charset="0"/>
              </a:rPr>
              <a:t>create a server socket and binds it to the specified local port we assigned earlier, to allow Android to connect to it if requested to.</a:t>
            </a:r>
            <a:endParaRPr lang="en-CA" sz="1400" dirty="0">
              <a:latin typeface="Times New Roman" panose="02020603050405020304" pitchFamily="18" charset="0"/>
              <a:cs typeface="Times New Roman" panose="02020603050405020304" pitchFamily="18" charset="0"/>
            </a:endParaRPr>
          </a:p>
          <a:p>
            <a:endParaRPr lang="en-CA" sz="1400" dirty="0">
              <a:latin typeface="Times New Roman" panose="02020603050405020304" pitchFamily="18" charset="0"/>
              <a:cs typeface="Times New Roman" panose="02020603050405020304" pitchFamily="18" charset="0"/>
            </a:endParaRPr>
          </a:p>
          <a:p>
            <a:endParaRPr lang="en-CA" sz="1400" dirty="0">
              <a:latin typeface="Times New Roman" panose="02020603050405020304" pitchFamily="18" charset="0"/>
              <a:cs typeface="Times New Roman" panose="02020603050405020304" pitchFamily="18" charset="0"/>
            </a:endParaRPr>
          </a:p>
          <a:p>
            <a:r>
              <a:rPr lang="en-CA" sz="1400" dirty="0">
                <a:latin typeface="Times New Roman" panose="02020603050405020304" pitchFamily="18" charset="0"/>
                <a:cs typeface="Times New Roman" panose="02020603050405020304" pitchFamily="18" charset="0"/>
              </a:rPr>
              <a:t>Then we start listening, by starting the listening thread, anticipating for any client (Android) connection by listening to the board on the specified port number (7777).</a:t>
            </a:r>
          </a:p>
          <a:p>
            <a:endParaRPr lang="en-CA" sz="1400" dirty="0">
              <a:latin typeface="Times New Roman" panose="02020603050405020304" pitchFamily="18" charset="0"/>
              <a:cs typeface="Times New Roman" panose="02020603050405020304" pitchFamily="18" charset="0"/>
            </a:endParaRPr>
          </a:p>
          <a:p>
            <a:r>
              <a:rPr lang="en-CA" sz="1400" dirty="0">
                <a:latin typeface="Times New Roman" panose="02020603050405020304" pitchFamily="18" charset="0"/>
                <a:cs typeface="Times New Roman" panose="02020603050405020304" pitchFamily="18" charset="0"/>
              </a:rPr>
              <a:t>Of course, if the Server socket couldn’t be created because the  specified port is occupied by another software, we would handle that and throw an exception corresponding to the problem to the user.</a:t>
            </a:r>
          </a:p>
          <a:p>
            <a:endParaRPr lang="en-CA"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03214BB-FBAB-408C-BBCA-379C361E1485}"/>
              </a:ext>
            </a:extLst>
          </p:cNvPr>
          <p:cNvPicPr>
            <a:picLocks noChangeAspect="1"/>
          </p:cNvPicPr>
          <p:nvPr/>
        </p:nvPicPr>
        <p:blipFill>
          <a:blip r:embed="rId5"/>
          <a:stretch>
            <a:fillRect/>
          </a:stretch>
        </p:blipFill>
        <p:spPr>
          <a:xfrm>
            <a:off x="-20960" y="3262065"/>
            <a:ext cx="4059560" cy="166935"/>
          </a:xfrm>
          <a:prstGeom prst="rect">
            <a:avLst/>
          </a:prstGeom>
        </p:spPr>
      </p:pic>
      <p:pic>
        <p:nvPicPr>
          <p:cNvPr id="12" name="Picture 11">
            <a:extLst>
              <a:ext uri="{FF2B5EF4-FFF2-40B4-BE49-F238E27FC236}">
                <a16:creationId xmlns:a16="http://schemas.microsoft.com/office/drawing/2014/main" id="{FDD179DC-86DE-4AC5-8655-3E9BA14D7ACB}"/>
              </a:ext>
            </a:extLst>
          </p:cNvPr>
          <p:cNvPicPr>
            <a:picLocks noChangeAspect="1"/>
          </p:cNvPicPr>
          <p:nvPr/>
        </p:nvPicPr>
        <p:blipFill>
          <a:blip r:embed="rId6"/>
          <a:stretch>
            <a:fillRect/>
          </a:stretch>
        </p:blipFill>
        <p:spPr>
          <a:xfrm>
            <a:off x="3733799" y="4114801"/>
            <a:ext cx="5410201" cy="1325562"/>
          </a:xfrm>
          <a:prstGeom prst="rect">
            <a:avLst/>
          </a:prstGeom>
        </p:spPr>
      </p:pic>
      <p:pic>
        <p:nvPicPr>
          <p:cNvPr id="14" name="Picture 13">
            <a:extLst>
              <a:ext uri="{FF2B5EF4-FFF2-40B4-BE49-F238E27FC236}">
                <a16:creationId xmlns:a16="http://schemas.microsoft.com/office/drawing/2014/main" id="{5E65C3D5-8BDC-41C5-B931-11EA1EE3B654}"/>
              </a:ext>
            </a:extLst>
          </p:cNvPr>
          <p:cNvPicPr>
            <a:picLocks noChangeAspect="1"/>
          </p:cNvPicPr>
          <p:nvPr/>
        </p:nvPicPr>
        <p:blipFill>
          <a:blip r:embed="rId7"/>
          <a:stretch>
            <a:fillRect/>
          </a:stretch>
        </p:blipFill>
        <p:spPr>
          <a:xfrm>
            <a:off x="5939749" y="5440362"/>
            <a:ext cx="3204251" cy="1417638"/>
          </a:xfrm>
          <a:prstGeom prst="rect">
            <a:avLst/>
          </a:prstGeom>
        </p:spPr>
      </p:pic>
      <p:sp>
        <p:nvSpPr>
          <p:cNvPr id="15" name="TextBox 14">
            <a:extLst>
              <a:ext uri="{FF2B5EF4-FFF2-40B4-BE49-F238E27FC236}">
                <a16:creationId xmlns:a16="http://schemas.microsoft.com/office/drawing/2014/main" id="{ECB78915-B5DC-45CC-913C-635DDC4204E3}"/>
              </a:ext>
            </a:extLst>
          </p:cNvPr>
          <p:cNvSpPr txBox="1"/>
          <p:nvPr/>
        </p:nvSpPr>
        <p:spPr>
          <a:xfrm>
            <a:off x="0" y="5532438"/>
            <a:ext cx="5939749" cy="276999"/>
          </a:xfrm>
          <a:prstGeom prst="rect">
            <a:avLst/>
          </a:prstGeom>
          <a:noFill/>
        </p:spPr>
        <p:txBody>
          <a:bodyPr wrap="square" lIns="0" tIns="0" rIns="0" bIns="0" rtlCol="0">
            <a:spAutoFit/>
          </a:bodyPr>
          <a:lstStyle/>
          <a:p>
            <a:r>
              <a:rPr lang="en-CA" dirty="0"/>
              <a:t>  </a:t>
            </a:r>
          </a:p>
        </p:txBody>
      </p:sp>
      <p:pic>
        <p:nvPicPr>
          <p:cNvPr id="3" name="Recorded Sound">
            <a:hlinkClick r:id="" action="ppaction://media"/>
            <a:extLst>
              <a:ext uri="{FF2B5EF4-FFF2-40B4-BE49-F238E27FC236}">
                <a16:creationId xmlns:a16="http://schemas.microsoft.com/office/drawing/2014/main" id="{C7537790-F60D-4B52-BCF7-E2F7C2A8E90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62200" y="1417638"/>
            <a:ext cx="487363" cy="487363"/>
          </a:xfrm>
          <a:prstGeom prst="rect">
            <a:avLst/>
          </a:prstGeom>
        </p:spPr>
      </p:pic>
    </p:spTree>
    <p:extLst>
      <p:ext uri="{BB962C8B-B14F-4D97-AF65-F5344CB8AC3E}">
        <p14:creationId xmlns:p14="http://schemas.microsoft.com/office/powerpoint/2010/main" val="14882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ProxyMessageHandler Explanation #1</a:t>
            </a:r>
          </a:p>
        </p:txBody>
      </p:sp>
      <p:sp>
        <p:nvSpPr>
          <p:cNvPr id="6" name="TextBox 5">
            <a:extLst>
              <a:ext uri="{FF2B5EF4-FFF2-40B4-BE49-F238E27FC236}">
                <a16:creationId xmlns:a16="http://schemas.microsoft.com/office/drawing/2014/main" id="{6ED2B809-61D9-4451-8BA2-2AAE6C4F4736}"/>
              </a:ext>
            </a:extLst>
          </p:cNvPr>
          <p:cNvSpPr txBox="1"/>
          <p:nvPr/>
        </p:nvSpPr>
        <p:spPr>
          <a:xfrm>
            <a:off x="0" y="1417638"/>
            <a:ext cx="3886200" cy="3046988"/>
          </a:xfrm>
          <a:prstGeom prst="rect">
            <a:avLst/>
          </a:prstGeom>
          <a:noFill/>
        </p:spPr>
        <p:txBody>
          <a:bodyPr wrap="square" lIns="0" tIns="0" rIns="0" bIns="0" rtlCol="0">
            <a:spAutoFit/>
          </a:bodyPr>
          <a:lstStyle/>
          <a:p>
            <a:r>
              <a:rPr lang="en-CA" dirty="0"/>
              <a:t>In class ProxyMessageHandler,</a:t>
            </a:r>
          </a:p>
          <a:p>
            <a:endParaRPr lang="en-CA" dirty="0"/>
          </a:p>
          <a:p>
            <a:r>
              <a:rPr lang="en-CA" dirty="0"/>
              <a:t>We pass both the server we made and the client, since it’s bidirectional message handler that passes the messages to the corresponding side,</a:t>
            </a:r>
          </a:p>
          <a:p>
            <a:r>
              <a:rPr lang="en-CA" dirty="0"/>
              <a:t>(Android </a:t>
            </a:r>
            <a:r>
              <a:rPr lang="en-CA" dirty="0">
                <a:sym typeface="Wingdings" panose="05000000000000000000" pitchFamily="2" charset="2"/>
              </a:rPr>
              <a:t> Proxy </a:t>
            </a:r>
            <a:r>
              <a:rPr lang="en-CA" dirty="0"/>
              <a:t> Board) or</a:t>
            </a:r>
          </a:p>
          <a:p>
            <a:r>
              <a:rPr lang="en-CA" dirty="0"/>
              <a:t>(Android </a:t>
            </a:r>
            <a:r>
              <a:rPr lang="en-CA" dirty="0">
                <a:sym typeface="Wingdings" panose="05000000000000000000" pitchFamily="2" charset="2"/>
              </a:rPr>
              <a:t> Proxy </a:t>
            </a:r>
            <a:r>
              <a:rPr lang="en-CA" dirty="0"/>
              <a:t> Board).</a:t>
            </a:r>
          </a:p>
          <a:p>
            <a:r>
              <a:rPr lang="en-CA" dirty="0"/>
              <a:t>Basically acting as a middle man, or mail man for messages. </a:t>
            </a:r>
          </a:p>
          <a:p>
            <a:endParaRPr lang="en-CA" dirty="0"/>
          </a:p>
        </p:txBody>
      </p:sp>
      <p:sp>
        <p:nvSpPr>
          <p:cNvPr id="7" name="TextBox 6">
            <a:extLst>
              <a:ext uri="{FF2B5EF4-FFF2-40B4-BE49-F238E27FC236}">
                <a16:creationId xmlns:a16="http://schemas.microsoft.com/office/drawing/2014/main" id="{F11EB18B-1ED7-49B7-9B0C-E0E2325880A3}"/>
              </a:ext>
            </a:extLst>
          </p:cNvPr>
          <p:cNvSpPr txBox="1"/>
          <p:nvPr/>
        </p:nvSpPr>
        <p:spPr>
          <a:xfrm>
            <a:off x="0" y="4055137"/>
            <a:ext cx="9144000" cy="2215991"/>
          </a:xfrm>
          <a:prstGeom prst="rect">
            <a:avLst/>
          </a:prstGeom>
          <a:noFill/>
        </p:spPr>
        <p:txBody>
          <a:bodyPr wrap="square" lIns="0" tIns="0" rIns="0" bIns="0" rtlCol="0">
            <a:spAutoFit/>
          </a:bodyPr>
          <a:lstStyle/>
          <a:p>
            <a:endParaRPr lang="en-CA" dirty="0"/>
          </a:p>
          <a:p>
            <a:r>
              <a:rPr lang="en-CA" dirty="0"/>
              <a:t>Also, introduced the function </a:t>
            </a:r>
            <a:r>
              <a:rPr lang="en-CA" dirty="0" err="1"/>
              <a:t>setMyAndroidConnection</a:t>
            </a:r>
            <a:r>
              <a:rPr lang="en-CA" dirty="0"/>
              <a:t>, which basically sets the client connection</a:t>
            </a:r>
          </a:p>
          <a:p>
            <a:r>
              <a:rPr lang="en-CA" dirty="0"/>
              <a:t>Initialized at the file initially, to be connected once we start our client connection to Android.</a:t>
            </a:r>
          </a:p>
          <a:p>
            <a:endParaRPr lang="en-CA" dirty="0"/>
          </a:p>
          <a:p>
            <a:r>
              <a:rPr lang="en-CA" dirty="0"/>
              <a:t>One of the accessor methods I added is </a:t>
            </a:r>
            <a:r>
              <a:rPr lang="en-CA" dirty="0" err="1"/>
              <a:t>getMyAndroidConnection</a:t>
            </a:r>
            <a:r>
              <a:rPr lang="en-CA" dirty="0"/>
              <a:t>, which returns the connection between my proxy server, and android in case I needed to send something outside the scope of the Message handler, I added it for more robustness of the code.</a:t>
            </a:r>
          </a:p>
          <a:p>
            <a:endParaRPr lang="en-CA" dirty="0"/>
          </a:p>
        </p:txBody>
      </p:sp>
      <p:pic>
        <p:nvPicPr>
          <p:cNvPr id="12" name="Picture 11">
            <a:extLst>
              <a:ext uri="{FF2B5EF4-FFF2-40B4-BE49-F238E27FC236}">
                <a16:creationId xmlns:a16="http://schemas.microsoft.com/office/drawing/2014/main" id="{61A8047C-66A9-494A-9107-6D89E492E705}"/>
              </a:ext>
            </a:extLst>
          </p:cNvPr>
          <p:cNvPicPr>
            <a:picLocks noChangeAspect="1"/>
          </p:cNvPicPr>
          <p:nvPr/>
        </p:nvPicPr>
        <p:blipFill>
          <a:blip r:embed="rId4"/>
          <a:stretch>
            <a:fillRect/>
          </a:stretch>
        </p:blipFill>
        <p:spPr>
          <a:xfrm>
            <a:off x="3962401" y="1417637"/>
            <a:ext cx="5181600" cy="2859375"/>
          </a:xfrm>
          <a:prstGeom prst="rect">
            <a:avLst/>
          </a:prstGeom>
        </p:spPr>
      </p:pic>
      <p:pic>
        <p:nvPicPr>
          <p:cNvPr id="3" name="Recorded Sound">
            <a:hlinkClick r:id="" action="ppaction://media"/>
            <a:extLst>
              <a:ext uri="{FF2B5EF4-FFF2-40B4-BE49-F238E27FC236}">
                <a16:creationId xmlns:a16="http://schemas.microsoft.com/office/drawing/2014/main" id="{232EFCBD-A651-49FB-88CC-D18F3A43A7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 y="465137"/>
            <a:ext cx="487363" cy="487363"/>
          </a:xfrm>
          <a:prstGeom prst="rect">
            <a:avLst/>
          </a:prstGeom>
        </p:spPr>
      </p:pic>
    </p:spTree>
    <p:extLst>
      <p:ext uri="{BB962C8B-B14F-4D97-AF65-F5344CB8AC3E}">
        <p14:creationId xmlns:p14="http://schemas.microsoft.com/office/powerpoint/2010/main" val="80497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ProxyMessageHandler Explanation #2</a:t>
            </a:r>
          </a:p>
        </p:txBody>
      </p:sp>
      <p:sp>
        <p:nvSpPr>
          <p:cNvPr id="6" name="TextBox 5">
            <a:extLst>
              <a:ext uri="{FF2B5EF4-FFF2-40B4-BE49-F238E27FC236}">
                <a16:creationId xmlns:a16="http://schemas.microsoft.com/office/drawing/2014/main" id="{6ED2B809-61D9-4451-8BA2-2AAE6C4F4736}"/>
              </a:ext>
            </a:extLst>
          </p:cNvPr>
          <p:cNvSpPr txBox="1"/>
          <p:nvPr/>
        </p:nvSpPr>
        <p:spPr>
          <a:xfrm>
            <a:off x="0" y="1417638"/>
            <a:ext cx="2205215" cy="1938992"/>
          </a:xfrm>
          <a:prstGeom prst="rect">
            <a:avLst/>
          </a:prstGeom>
          <a:noFill/>
        </p:spPr>
        <p:txBody>
          <a:bodyPr wrap="square" lIns="0" tIns="0" rIns="0" bIns="0" rtlCol="0">
            <a:spAutoFit/>
          </a:bodyPr>
          <a:lstStyle/>
          <a:p>
            <a:r>
              <a:rPr lang="en-CA" dirty="0" err="1"/>
              <a:t>handleClientMessage</a:t>
            </a:r>
            <a:r>
              <a:rPr lang="en-CA" dirty="0"/>
              <a:t> method: Basically since both the board, and Android send both a (0xFF) termination byte after their command/Message</a:t>
            </a:r>
          </a:p>
        </p:txBody>
      </p:sp>
      <p:sp>
        <p:nvSpPr>
          <p:cNvPr id="7" name="TextBox 6">
            <a:extLst>
              <a:ext uri="{FF2B5EF4-FFF2-40B4-BE49-F238E27FC236}">
                <a16:creationId xmlns:a16="http://schemas.microsoft.com/office/drawing/2014/main" id="{F11EB18B-1ED7-49B7-9B0C-E0E2325880A3}"/>
              </a:ext>
            </a:extLst>
          </p:cNvPr>
          <p:cNvSpPr txBox="1"/>
          <p:nvPr/>
        </p:nvSpPr>
        <p:spPr>
          <a:xfrm>
            <a:off x="0" y="3352800"/>
            <a:ext cx="9144000" cy="4708981"/>
          </a:xfrm>
          <a:prstGeom prst="rect">
            <a:avLst/>
          </a:prstGeom>
          <a:noFill/>
        </p:spPr>
        <p:txBody>
          <a:bodyPr wrap="square" lIns="0" tIns="0" rIns="0" bIns="0" rtlCol="0">
            <a:spAutoFit/>
          </a:bodyPr>
          <a:lstStyle/>
          <a:p>
            <a:r>
              <a:rPr lang="en-CA" dirty="0"/>
              <a:t>We keep storing the command coming from either sides, into the </a:t>
            </a:r>
            <a:r>
              <a:rPr lang="en-CA" dirty="0" err="1"/>
              <a:t>theCommand</a:t>
            </a:r>
            <a:r>
              <a:rPr lang="en-CA" dirty="0"/>
              <a:t> variable and once the byte 0xFF is detected we start analyzing them, if the message contains the string “Ack”, or “Temp” or “PB”, this means this’s a message sent from the board to indicate either a push button status or Acknowledgement for the status of LED’s or Pushbutton status (i.e. </a:t>
            </a:r>
            <a:r>
              <a:rPr lang="en-CA" dirty="0" err="1"/>
              <a:t>PBUp</a:t>
            </a:r>
            <a:r>
              <a:rPr lang="en-CA" dirty="0"/>
              <a:t>), otherwise it’s a message from android. Once we send the message to the handler and do the purpose required we need to clear “</a:t>
            </a:r>
            <a:r>
              <a:rPr lang="en-CA" dirty="0" err="1"/>
              <a:t>theCommand</a:t>
            </a:r>
            <a:r>
              <a:rPr lang="en-CA" dirty="0"/>
              <a:t>” variable to be ready for any other message to be sent by either sides.</a:t>
            </a:r>
          </a:p>
          <a:p>
            <a:endParaRPr lang="en-CA" dirty="0"/>
          </a:p>
          <a:p>
            <a:r>
              <a:rPr lang="en-CA" dirty="0"/>
              <a:t>If the message is sent from Android we handle it in: </a:t>
            </a:r>
            <a:r>
              <a:rPr lang="en-CA" dirty="0" err="1"/>
              <a:t>handleCompleteAndroidMessage</a:t>
            </a:r>
            <a:r>
              <a:rPr lang="en-CA" dirty="0"/>
              <a:t>() method.</a:t>
            </a:r>
          </a:p>
          <a:p>
            <a:endParaRPr lang="en-CA" dirty="0"/>
          </a:p>
          <a:p>
            <a:r>
              <a:rPr lang="en-CA" dirty="0"/>
              <a:t>If the message is sent from Board we handle it in: </a:t>
            </a:r>
            <a:r>
              <a:rPr lang="en-CA" dirty="0" err="1"/>
              <a:t>handleCompleteBoardMessage</a:t>
            </a:r>
            <a:r>
              <a:rPr lang="en-CA" dirty="0"/>
              <a:t>() method.</a:t>
            </a:r>
          </a:p>
          <a:p>
            <a:endParaRPr lang="en-CA" dirty="0"/>
          </a:p>
          <a:p>
            <a:endParaRPr lang="en-CA" dirty="0"/>
          </a:p>
          <a:p>
            <a:endParaRPr lang="en-CA" dirty="0"/>
          </a:p>
          <a:p>
            <a:endParaRPr lang="en-CA" dirty="0"/>
          </a:p>
          <a:p>
            <a:endParaRPr lang="en-CA" dirty="0"/>
          </a:p>
          <a:p>
            <a:endParaRPr lang="en-CA" dirty="0"/>
          </a:p>
        </p:txBody>
      </p:sp>
      <p:pic>
        <p:nvPicPr>
          <p:cNvPr id="9" name="Picture 8">
            <a:extLst>
              <a:ext uri="{FF2B5EF4-FFF2-40B4-BE49-F238E27FC236}">
                <a16:creationId xmlns:a16="http://schemas.microsoft.com/office/drawing/2014/main" id="{485FB948-4354-4674-A74F-82A9DECB5287}"/>
              </a:ext>
            </a:extLst>
          </p:cNvPr>
          <p:cNvPicPr>
            <a:picLocks noChangeAspect="1"/>
          </p:cNvPicPr>
          <p:nvPr/>
        </p:nvPicPr>
        <p:blipFill>
          <a:blip r:embed="rId4"/>
          <a:stretch>
            <a:fillRect/>
          </a:stretch>
        </p:blipFill>
        <p:spPr>
          <a:xfrm>
            <a:off x="2205215" y="1417638"/>
            <a:ext cx="6938785" cy="1935162"/>
          </a:xfrm>
          <a:prstGeom prst="rect">
            <a:avLst/>
          </a:prstGeom>
        </p:spPr>
      </p:pic>
      <p:pic>
        <p:nvPicPr>
          <p:cNvPr id="3" name="Recorded Sound">
            <a:hlinkClick r:id="" action="ppaction://media"/>
            <a:extLst>
              <a:ext uri="{FF2B5EF4-FFF2-40B4-BE49-F238E27FC236}">
                <a16:creationId xmlns:a16="http://schemas.microsoft.com/office/drawing/2014/main" id="{5A37C870-A7E9-4460-84E4-AF2123B458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533400"/>
            <a:ext cx="487363" cy="487363"/>
          </a:xfrm>
          <a:prstGeom prst="rect">
            <a:avLst/>
          </a:prstGeom>
        </p:spPr>
      </p:pic>
    </p:spTree>
    <p:extLst>
      <p:ext uri="{BB962C8B-B14F-4D97-AF65-F5344CB8AC3E}">
        <p14:creationId xmlns:p14="http://schemas.microsoft.com/office/powerpoint/2010/main" val="214311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8383-A983-4BA7-B40F-0B20D845F501}"/>
              </a:ext>
            </a:extLst>
          </p:cNvPr>
          <p:cNvSpPr>
            <a:spLocks noGrp="1"/>
          </p:cNvSpPr>
          <p:nvPr>
            <p:ph type="title"/>
          </p:nvPr>
        </p:nvSpPr>
        <p:spPr/>
        <p:txBody>
          <a:bodyPr>
            <a:normAutofit fontScale="90000"/>
          </a:bodyPr>
          <a:lstStyle/>
          <a:p>
            <a:r>
              <a:rPr lang="en-CA" dirty="0"/>
              <a:t>Class ProxyMessageHandler Explanation #3</a:t>
            </a:r>
          </a:p>
        </p:txBody>
      </p:sp>
      <p:sp>
        <p:nvSpPr>
          <p:cNvPr id="7" name="TextBox 6">
            <a:extLst>
              <a:ext uri="{FF2B5EF4-FFF2-40B4-BE49-F238E27FC236}">
                <a16:creationId xmlns:a16="http://schemas.microsoft.com/office/drawing/2014/main" id="{F11EB18B-1ED7-49B7-9B0C-E0E2325880A3}"/>
              </a:ext>
            </a:extLst>
          </p:cNvPr>
          <p:cNvSpPr txBox="1"/>
          <p:nvPr/>
        </p:nvSpPr>
        <p:spPr>
          <a:xfrm>
            <a:off x="0" y="2349544"/>
            <a:ext cx="9144000" cy="1384995"/>
          </a:xfrm>
          <a:prstGeom prst="rect">
            <a:avLst/>
          </a:prstGeom>
          <a:noFill/>
        </p:spPr>
        <p:txBody>
          <a:bodyPr wrap="square" lIns="0" tIns="0" rIns="0" bIns="0" rtlCol="0">
            <a:spAutoFit/>
          </a:bodyPr>
          <a:lstStyle/>
          <a:p>
            <a:r>
              <a:rPr lang="en-CA" dirty="0"/>
              <a:t>This method simply passes both “</a:t>
            </a:r>
            <a:r>
              <a:rPr lang="en-CA" dirty="0" err="1"/>
              <a:t>theCommand</a:t>
            </a:r>
            <a:r>
              <a:rPr lang="en-CA" dirty="0"/>
              <a:t>” and the termination byte to two different methods, both of them end by putting the data on the corresponding </a:t>
            </a:r>
            <a:r>
              <a:rPr lang="en-CA" dirty="0" err="1"/>
              <a:t>AndroidConnection</a:t>
            </a:r>
            <a:r>
              <a:rPr lang="en-CA" dirty="0"/>
              <a:t> output stream then flushes it, however this’s done in a byte manner that’s why for the string function I break the string into letters (bytes), then pass it to the method that handles a single byte.</a:t>
            </a:r>
          </a:p>
          <a:p>
            <a:endParaRPr lang="en-CA" dirty="0"/>
          </a:p>
        </p:txBody>
      </p:sp>
      <p:pic>
        <p:nvPicPr>
          <p:cNvPr id="4" name="Picture 3">
            <a:extLst>
              <a:ext uri="{FF2B5EF4-FFF2-40B4-BE49-F238E27FC236}">
                <a16:creationId xmlns:a16="http://schemas.microsoft.com/office/drawing/2014/main" id="{A1A388B1-9F43-435E-B140-2EE9082E4BF8}"/>
              </a:ext>
            </a:extLst>
          </p:cNvPr>
          <p:cNvPicPr>
            <a:picLocks noChangeAspect="1"/>
          </p:cNvPicPr>
          <p:nvPr/>
        </p:nvPicPr>
        <p:blipFill>
          <a:blip r:embed="rId4"/>
          <a:stretch>
            <a:fillRect/>
          </a:stretch>
        </p:blipFill>
        <p:spPr>
          <a:xfrm>
            <a:off x="0" y="1447800"/>
            <a:ext cx="9144000" cy="901744"/>
          </a:xfrm>
          <a:prstGeom prst="rect">
            <a:avLst/>
          </a:prstGeom>
        </p:spPr>
      </p:pic>
      <p:pic>
        <p:nvPicPr>
          <p:cNvPr id="8" name="Picture 7">
            <a:extLst>
              <a:ext uri="{FF2B5EF4-FFF2-40B4-BE49-F238E27FC236}">
                <a16:creationId xmlns:a16="http://schemas.microsoft.com/office/drawing/2014/main" id="{EA41F3FA-AB3F-40A4-AB5B-64CC9C991B86}"/>
              </a:ext>
            </a:extLst>
          </p:cNvPr>
          <p:cNvPicPr>
            <a:picLocks noChangeAspect="1"/>
          </p:cNvPicPr>
          <p:nvPr/>
        </p:nvPicPr>
        <p:blipFill>
          <a:blip r:embed="rId5"/>
          <a:stretch>
            <a:fillRect/>
          </a:stretch>
        </p:blipFill>
        <p:spPr>
          <a:xfrm>
            <a:off x="3491617" y="3581400"/>
            <a:ext cx="5423783" cy="1600200"/>
          </a:xfrm>
          <a:prstGeom prst="rect">
            <a:avLst/>
          </a:prstGeom>
        </p:spPr>
      </p:pic>
      <p:pic>
        <p:nvPicPr>
          <p:cNvPr id="11" name="Picture 10">
            <a:extLst>
              <a:ext uri="{FF2B5EF4-FFF2-40B4-BE49-F238E27FC236}">
                <a16:creationId xmlns:a16="http://schemas.microsoft.com/office/drawing/2014/main" id="{63B8DE45-D0BF-439F-9641-6D738661D405}"/>
              </a:ext>
            </a:extLst>
          </p:cNvPr>
          <p:cNvPicPr>
            <a:picLocks noChangeAspect="1"/>
          </p:cNvPicPr>
          <p:nvPr/>
        </p:nvPicPr>
        <p:blipFill>
          <a:blip r:embed="rId6"/>
          <a:stretch>
            <a:fillRect/>
          </a:stretch>
        </p:blipFill>
        <p:spPr>
          <a:xfrm>
            <a:off x="242183" y="3581400"/>
            <a:ext cx="3263017" cy="1600200"/>
          </a:xfrm>
          <a:prstGeom prst="rect">
            <a:avLst/>
          </a:prstGeom>
        </p:spPr>
      </p:pic>
      <p:sp>
        <p:nvSpPr>
          <p:cNvPr id="15" name="TextBox 14">
            <a:extLst>
              <a:ext uri="{FF2B5EF4-FFF2-40B4-BE49-F238E27FC236}">
                <a16:creationId xmlns:a16="http://schemas.microsoft.com/office/drawing/2014/main" id="{558B88E5-29BF-4352-8DFA-711C22CCA7D3}"/>
              </a:ext>
            </a:extLst>
          </p:cNvPr>
          <p:cNvSpPr txBox="1"/>
          <p:nvPr/>
        </p:nvSpPr>
        <p:spPr>
          <a:xfrm>
            <a:off x="1873692" y="6248400"/>
            <a:ext cx="3917510" cy="276999"/>
          </a:xfrm>
          <a:prstGeom prst="rect">
            <a:avLst/>
          </a:prstGeom>
          <a:noFill/>
        </p:spPr>
        <p:txBody>
          <a:bodyPr wrap="square" lIns="0" tIns="0" rIns="0" bIns="0" rtlCol="0">
            <a:spAutoFit/>
          </a:bodyPr>
          <a:lstStyle/>
          <a:p>
            <a:r>
              <a:rPr lang="en-CA" dirty="0"/>
              <a:t>Note: This’s is in Client Connection class </a:t>
            </a:r>
          </a:p>
        </p:txBody>
      </p:sp>
      <p:cxnSp>
        <p:nvCxnSpPr>
          <p:cNvPr id="17" name="Straight Arrow Connector 16">
            <a:extLst>
              <a:ext uri="{FF2B5EF4-FFF2-40B4-BE49-F238E27FC236}">
                <a16:creationId xmlns:a16="http://schemas.microsoft.com/office/drawing/2014/main" id="{1C765170-DA05-4F77-B0F7-C3F2639CAF3F}"/>
              </a:ext>
            </a:extLst>
          </p:cNvPr>
          <p:cNvCxnSpPr>
            <a:endCxn id="11" idx="2"/>
          </p:cNvCxnSpPr>
          <p:nvPr/>
        </p:nvCxnSpPr>
        <p:spPr bwMode="auto">
          <a:xfrm flipH="1" flipV="1">
            <a:off x="1873692" y="5181600"/>
            <a:ext cx="1479108" cy="10668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D17ABF9F-29C1-46EF-A11B-069104464FFB}"/>
              </a:ext>
            </a:extLst>
          </p:cNvPr>
          <p:cNvCxnSpPr>
            <a:endCxn id="8" idx="2"/>
          </p:cNvCxnSpPr>
          <p:nvPr/>
        </p:nvCxnSpPr>
        <p:spPr bwMode="auto">
          <a:xfrm flipV="1">
            <a:off x="4191000" y="5181600"/>
            <a:ext cx="2012509" cy="10668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3" name="Recorded Sound">
            <a:hlinkClick r:id="" action="ppaction://media"/>
            <a:extLst>
              <a:ext uri="{FF2B5EF4-FFF2-40B4-BE49-F238E27FC236}">
                <a16:creationId xmlns:a16="http://schemas.microsoft.com/office/drawing/2014/main" id="{D196CF07-6E2B-4640-93D7-4EECBA77EE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2183" y="509565"/>
            <a:ext cx="487363" cy="487363"/>
          </a:xfrm>
          <a:prstGeom prst="rect">
            <a:avLst/>
          </a:prstGeom>
        </p:spPr>
      </p:pic>
    </p:spTree>
    <p:extLst>
      <p:ext uri="{BB962C8B-B14F-4D97-AF65-F5344CB8AC3E}">
        <p14:creationId xmlns:p14="http://schemas.microsoft.com/office/powerpoint/2010/main" val="211344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3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a:spPr>
      <a:bodyPr lIns="0" tIns="0" rIns="0" bIns="0" rtlCol="0" anchor="ctr"/>
      <a:lstStyle>
        <a:defPPr algn="ctr">
          <a:defRPr b="0" dirty="0" err="1" smtClean="0">
            <a:latin typeface="Calibri" panose="020F0502020204030204" pitchFamily="34" charset="0"/>
          </a:defRPr>
        </a:defPPr>
      </a:lstStyle>
    </a:spDef>
    <a:lnDef>
      <a:spPr bwMode="auto">
        <a:solidFill>
          <a:schemeClr val="accent1"/>
        </a:solidFill>
        <a:ln w="19050" cap="flat" cmpd="sng" algn="ctr">
          <a:solidFill>
            <a:schemeClr val="tx1"/>
          </a:solidFill>
          <a:prstDash val="solid"/>
          <a:round/>
          <a:headEnd type="none" w="med" len="med"/>
          <a:tailEnd type="none" w="med" len="med"/>
        </a:ln>
        <a:effectLst/>
      </a:spPr>
      <a:bodyPr/>
      <a:lstStyle/>
    </a:lnDef>
    <a:txDef>
      <a:spPr>
        <a:noFill/>
      </a:spPr>
      <a:bodyPr wrap="none" lIns="0" tIns="0" rIns="0" bIns="0"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2071</Words>
  <Application>Microsoft Office PowerPoint</Application>
  <PresentationFormat>On-screen Show (4:3)</PresentationFormat>
  <Paragraphs>184</Paragraphs>
  <Slides>19</Slides>
  <Notes>0</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Times New Roman</vt:lpstr>
      <vt:lpstr>Office Theme</vt:lpstr>
      <vt:lpstr>ECE 3740 Systems Engineering Principles Project 5</vt:lpstr>
      <vt:lpstr>ECE 3740 Systems Engineering Principles Project 5</vt:lpstr>
      <vt:lpstr>Design Example #2: Connect Sequence Diagram</vt:lpstr>
      <vt:lpstr>Design Example #2: Android Temperature Request from Server (Already Connected)  </vt:lpstr>
      <vt:lpstr>Class Proxy Test Explanation #1</vt:lpstr>
      <vt:lpstr>Class Proxy Test Explanation #2</vt:lpstr>
      <vt:lpstr>Class ProxyMessageHandler Explanation #1</vt:lpstr>
      <vt:lpstr>Class ProxyMessageHandler Explanation #2</vt:lpstr>
      <vt:lpstr>Class ProxyMessageHandler Explanation #3</vt:lpstr>
      <vt:lpstr>Class ProxyMessageHandler Explanation #4</vt:lpstr>
      <vt:lpstr>Class ClientConnection Explanation #1</vt:lpstr>
      <vt:lpstr>Class ClientConnection Explanation #2</vt:lpstr>
      <vt:lpstr>Class ClientConnection Explanation #3</vt:lpstr>
      <vt:lpstr>Class Client Explanation #1</vt:lpstr>
      <vt:lpstr>Class Client Explanation #2</vt:lpstr>
      <vt:lpstr>Class Client Explanation #3</vt:lpstr>
      <vt:lpstr>Class Server Explanation #1</vt:lpstr>
      <vt:lpstr>Class Server Explanation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3740 Systems Engineering Principles Project 5</dc:title>
  <dc:creator>Obayed Elsayed</dc:creator>
  <cp:lastModifiedBy>Obayed Elsayed</cp:lastModifiedBy>
  <cp:revision>12</cp:revision>
  <dcterms:created xsi:type="dcterms:W3CDTF">2020-12-11T04:15:27Z</dcterms:created>
  <dcterms:modified xsi:type="dcterms:W3CDTF">2020-12-12T04:05:20Z</dcterms:modified>
</cp:coreProperties>
</file>